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4"/>
  </p:sldMasterIdLst>
  <p:notesMasterIdLst>
    <p:notesMasterId r:id="rId22"/>
  </p:notesMasterIdLst>
  <p:sldIdLst>
    <p:sldId id="281" r:id="rId5"/>
    <p:sldId id="282" r:id="rId6"/>
    <p:sldId id="283" r:id="rId7"/>
    <p:sldId id="284" r:id="rId8"/>
    <p:sldId id="285" r:id="rId9"/>
    <p:sldId id="312" r:id="rId10"/>
    <p:sldId id="301" r:id="rId11"/>
    <p:sldId id="288" r:id="rId12"/>
    <p:sldId id="277" r:id="rId13"/>
    <p:sldId id="278" r:id="rId14"/>
    <p:sldId id="306" r:id="rId15"/>
    <p:sldId id="293" r:id="rId16"/>
    <p:sldId id="308" r:id="rId17"/>
    <p:sldId id="310" r:id="rId18"/>
    <p:sldId id="309" r:id="rId19"/>
    <p:sldId id="307" r:id="rId20"/>
    <p:sldId id="280" r:id="rId21"/>
  </p:sldIdLst>
  <p:sldSz cx="12192000" cy="6858000"/>
  <p:notesSz cx="6858000" cy="9144000"/>
  <p:defaultTextStyle>
    <a:defPPr>
      <a:defRPr lang="nl-NL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rksen, K.J.J. (Karin)" initials="DK(" lastIdx="3" clrIdx="0">
    <p:extLst>
      <p:ext uri="{19B8F6BF-5375-455C-9EA6-DF929625EA0E}">
        <p15:presenceInfo xmlns:p15="http://schemas.microsoft.com/office/powerpoint/2012/main" userId="S-1-5-21-1789600257-1808789601-1919347443-13439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37" autoAdjust="0"/>
    <p:restoredTop sz="86000" autoAdjust="0"/>
  </p:normalViewPr>
  <p:slideViewPr>
    <p:cSldViewPr snapToGrid="0" snapToObjects="1">
      <p:cViewPr varScale="1">
        <p:scale>
          <a:sx n="54" d="100"/>
          <a:sy n="54" d="100"/>
        </p:scale>
        <p:origin x="1192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ijnierse,  C." userId="39031118-1ed6-4fc2-a619-ae90d8a42f71" providerId="ADAL" clId="{FA4ED575-C67A-4E02-8E35-0ABE65F8DF72}"/>
    <pc:docChg chg="custSel modSld modMainMaster">
      <pc:chgData name="Reijnierse,  C." userId="39031118-1ed6-4fc2-a619-ae90d8a42f71" providerId="ADAL" clId="{FA4ED575-C67A-4E02-8E35-0ABE65F8DF72}" dt="2020-09-09T15:27:04.450" v="46" actId="6549"/>
      <pc:docMkLst>
        <pc:docMk/>
      </pc:docMkLst>
      <pc:sldChg chg="modSp mod">
        <pc:chgData name="Reijnierse,  C." userId="39031118-1ed6-4fc2-a619-ae90d8a42f71" providerId="ADAL" clId="{FA4ED575-C67A-4E02-8E35-0ABE65F8DF72}" dt="2020-09-09T15:27:04.450" v="46" actId="6549"/>
        <pc:sldMkLst>
          <pc:docMk/>
          <pc:sldMk cId="1755383229" sldId="277"/>
        </pc:sldMkLst>
        <pc:spChg chg="mod">
          <ac:chgData name="Reijnierse,  C." userId="39031118-1ed6-4fc2-a619-ae90d8a42f71" providerId="ADAL" clId="{FA4ED575-C67A-4E02-8E35-0ABE65F8DF72}" dt="2020-09-09T15:27:04.450" v="46" actId="6549"/>
          <ac:spMkLst>
            <pc:docMk/>
            <pc:sldMk cId="1755383229" sldId="277"/>
            <ac:spMk id="2" creationId="{A5104F0E-200B-4D71-810D-273E466750F3}"/>
          </ac:spMkLst>
        </pc:spChg>
        <pc:spChg chg="mod">
          <ac:chgData name="Reijnierse,  C." userId="39031118-1ed6-4fc2-a619-ae90d8a42f71" providerId="ADAL" clId="{FA4ED575-C67A-4E02-8E35-0ABE65F8DF72}" dt="2020-09-09T15:10:35.237" v="44" actId="1036"/>
          <ac:spMkLst>
            <pc:docMk/>
            <pc:sldMk cId="1755383229" sldId="277"/>
            <ac:spMk id="23" creationId="{989D34AE-2B1F-4856-9175-BA8175EAAB55}"/>
          </ac:spMkLst>
        </pc:spChg>
        <pc:spChg chg="mod">
          <ac:chgData name="Reijnierse,  C." userId="39031118-1ed6-4fc2-a619-ae90d8a42f71" providerId="ADAL" clId="{FA4ED575-C67A-4E02-8E35-0ABE65F8DF72}" dt="2020-09-09T15:10:35.237" v="44" actId="1036"/>
          <ac:spMkLst>
            <pc:docMk/>
            <pc:sldMk cId="1755383229" sldId="277"/>
            <ac:spMk id="27" creationId="{85061106-ED30-41B6-B455-1247E0CEE8CE}"/>
          </ac:spMkLst>
        </pc:spChg>
        <pc:spChg chg="mod">
          <ac:chgData name="Reijnierse,  C." userId="39031118-1ed6-4fc2-a619-ae90d8a42f71" providerId="ADAL" clId="{FA4ED575-C67A-4E02-8E35-0ABE65F8DF72}" dt="2020-09-09T15:10:35.237" v="44" actId="1036"/>
          <ac:spMkLst>
            <pc:docMk/>
            <pc:sldMk cId="1755383229" sldId="277"/>
            <ac:spMk id="31" creationId="{90C4E39F-3EA0-4B8D-A87A-E16C94DE8237}"/>
          </ac:spMkLst>
        </pc:spChg>
        <pc:grpChg chg="mod">
          <ac:chgData name="Reijnierse,  C." userId="39031118-1ed6-4fc2-a619-ae90d8a42f71" providerId="ADAL" clId="{FA4ED575-C67A-4E02-8E35-0ABE65F8DF72}" dt="2020-09-09T15:10:35.237" v="44" actId="1036"/>
          <ac:grpSpMkLst>
            <pc:docMk/>
            <pc:sldMk cId="1755383229" sldId="277"/>
            <ac:grpSpMk id="24" creationId="{2EBE9BE6-5BC7-47AD-81DA-7BCBD803AE89}"/>
          </ac:grpSpMkLst>
        </pc:grpChg>
        <pc:grpChg chg="mod">
          <ac:chgData name="Reijnierse,  C." userId="39031118-1ed6-4fc2-a619-ae90d8a42f71" providerId="ADAL" clId="{FA4ED575-C67A-4E02-8E35-0ABE65F8DF72}" dt="2020-09-09T15:10:35.237" v="44" actId="1036"/>
          <ac:grpSpMkLst>
            <pc:docMk/>
            <pc:sldMk cId="1755383229" sldId="277"/>
            <ac:grpSpMk id="28" creationId="{7F38648E-3EF8-4CF9-B3F5-E1115FD00EC7}"/>
          </ac:grpSpMkLst>
        </pc:grpChg>
        <pc:grpChg chg="mod">
          <ac:chgData name="Reijnierse,  C." userId="39031118-1ed6-4fc2-a619-ae90d8a42f71" providerId="ADAL" clId="{FA4ED575-C67A-4E02-8E35-0ABE65F8DF72}" dt="2020-09-09T15:10:35.237" v="44" actId="1036"/>
          <ac:grpSpMkLst>
            <pc:docMk/>
            <pc:sldMk cId="1755383229" sldId="277"/>
            <ac:grpSpMk id="32" creationId="{EB6C4ABC-B08E-4090-AD20-BAC81A13FEAC}"/>
          </ac:grpSpMkLst>
        </pc:grpChg>
      </pc:sldChg>
      <pc:sldChg chg="delSp mod">
        <pc:chgData name="Reijnierse,  C." userId="39031118-1ed6-4fc2-a619-ae90d8a42f71" providerId="ADAL" clId="{FA4ED575-C67A-4E02-8E35-0ABE65F8DF72}" dt="2020-09-09T15:09:15.685" v="6" actId="478"/>
        <pc:sldMkLst>
          <pc:docMk/>
          <pc:sldMk cId="2011288993" sldId="281"/>
        </pc:sldMkLst>
        <pc:picChg chg="del">
          <ac:chgData name="Reijnierse,  C." userId="39031118-1ed6-4fc2-a619-ae90d8a42f71" providerId="ADAL" clId="{FA4ED575-C67A-4E02-8E35-0ABE65F8DF72}" dt="2020-09-09T15:09:15.685" v="6" actId="478"/>
          <ac:picMkLst>
            <pc:docMk/>
            <pc:sldMk cId="2011288993" sldId="281"/>
            <ac:picMk id="5" creationId="{1DA24993-DB12-452B-B970-3A588A2DBBB5}"/>
          </ac:picMkLst>
        </pc:picChg>
      </pc:sldChg>
      <pc:sldChg chg="modSp mod">
        <pc:chgData name="Reijnierse,  C." userId="39031118-1ed6-4fc2-a619-ae90d8a42f71" providerId="ADAL" clId="{FA4ED575-C67A-4E02-8E35-0ABE65F8DF72}" dt="2020-09-09T15:07:25.682" v="3" actId="1076"/>
        <pc:sldMkLst>
          <pc:docMk/>
          <pc:sldMk cId="2586110840" sldId="283"/>
        </pc:sldMkLst>
        <pc:spChg chg="mod">
          <ac:chgData name="Reijnierse,  C." userId="39031118-1ed6-4fc2-a619-ae90d8a42f71" providerId="ADAL" clId="{FA4ED575-C67A-4E02-8E35-0ABE65F8DF72}" dt="2020-09-09T15:07:25.682" v="3" actId="1076"/>
          <ac:spMkLst>
            <pc:docMk/>
            <pc:sldMk cId="2586110840" sldId="283"/>
            <ac:spMk id="2" creationId="{4415D3B0-DE36-4CAD-8C21-3BC4FCEE2FA5}"/>
          </ac:spMkLst>
        </pc:spChg>
      </pc:sldChg>
      <pc:sldMasterChg chg="modSldLayout">
        <pc:chgData name="Reijnierse,  C." userId="39031118-1ed6-4fc2-a619-ae90d8a42f71" providerId="ADAL" clId="{FA4ED575-C67A-4E02-8E35-0ABE65F8DF72}" dt="2020-09-09T15:08:24.440" v="5" actId="478"/>
        <pc:sldMasterMkLst>
          <pc:docMk/>
          <pc:sldMasterMk cId="0" sldId="2147483648"/>
        </pc:sldMasterMkLst>
        <pc:sldLayoutChg chg="delSp modSp mod">
          <pc:chgData name="Reijnierse,  C." userId="39031118-1ed6-4fc2-a619-ae90d8a42f71" providerId="ADAL" clId="{FA4ED575-C67A-4E02-8E35-0ABE65F8DF72}" dt="2020-09-09T15:08:24.440" v="5" actId="478"/>
          <pc:sldLayoutMkLst>
            <pc:docMk/>
            <pc:sldMasterMk cId="0" sldId="2147483648"/>
            <pc:sldLayoutMk cId="1533309788" sldId="2147483650"/>
          </pc:sldLayoutMkLst>
          <pc:picChg chg="del mod">
            <ac:chgData name="Reijnierse,  C." userId="39031118-1ed6-4fc2-a619-ae90d8a42f71" providerId="ADAL" clId="{FA4ED575-C67A-4E02-8E35-0ABE65F8DF72}" dt="2020-09-09T15:08:24.440" v="5" actId="478"/>
            <ac:picMkLst>
              <pc:docMk/>
              <pc:sldMasterMk cId="0" sldId="2147483648"/>
              <pc:sldLayoutMk cId="1533309788" sldId="2147483650"/>
              <ac:picMk id="8" creationId="{3644BD72-4FF8-443F-BDF3-0112CAB35EE1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DFCD4-E756-43F4-B004-8785F9388A3F}" type="datetimeFigureOut">
              <a:rPr lang="nl-NL" smtClean="0"/>
              <a:t>9-9-2020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B60AC4-8808-472A-A862-68230EB0CED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8289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B60AC4-8808-472A-A862-68230EB0CED1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17885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B60AC4-8808-472A-A862-68230EB0CED1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1176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B60AC4-8808-472A-A862-68230EB0CED1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7286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B60AC4-8808-472A-A862-68230EB0CED1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76114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B60AC4-8808-472A-A862-68230EB0CED1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37702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B60AC4-8808-472A-A862-68230EB0CED1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56491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Vandaag gaan we in gesprek over 6 thema’s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B60AC4-8808-472A-A862-68230EB0CED1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19401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Vandaag gaan we in gesprek over 6 thema’s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B60AC4-8808-472A-A862-68230EB0CED1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29321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B60AC4-8808-472A-A862-68230EB0CED1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97873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Vandaag gaan we in gesprek over 6 thema’s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B60AC4-8808-472A-A862-68230EB0CED1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6615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663E2837-BAFA-4EB1-97E8-748F7A361C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403"/>
            <a:ext cx="12192717" cy="685759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8485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512F2-0082-AF4B-B09E-FAAB53D2334B}" type="datetimeFigureOut">
              <a:rPr lang="nl-NL"/>
              <a:pPr>
                <a:defRPr/>
              </a:pPr>
              <a:t>9-9-2020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ECBDC-AFA1-4E44-9FD6-49048FB1B74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7597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90128-39FD-2142-B45C-B17D7CBEEC1B}" type="datetimeFigureOut">
              <a:rPr lang="nl-NL"/>
              <a:pPr>
                <a:defRPr/>
              </a:pPr>
              <a:t>9-9-2020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1F3B2-CE73-1E42-92F8-4C23199B9C6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1466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82F5E-B625-B44A-832A-940B24F0C23B}" type="datetimeFigureOut">
              <a:rPr lang="nl-NL"/>
              <a:pPr>
                <a:defRPr/>
              </a:pPr>
              <a:t>9-9-2020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6748F-BD1D-7A44-A797-FC0C29E1576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36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503269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600" y="1884556"/>
            <a:ext cx="10972800" cy="42416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0EB76-728F-4943-9757-0051FE0874B9}" type="datetimeFigureOut">
              <a:rPr lang="nl-NL"/>
              <a:pPr>
                <a:defRPr/>
              </a:pPr>
              <a:t>9-9-2020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188C3-14A4-4F49-BF2E-7988B87592B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3309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14DBC-DC4D-ED44-8D29-74122397CF79}" type="datetimeFigureOut">
              <a:rPr lang="nl-NL"/>
              <a:pPr>
                <a:defRPr/>
              </a:pPr>
              <a:t>9-9-2020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46FB7-1296-894E-B9BE-8C09211DE60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0207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01CB2-133A-F545-AB3B-C3788C6A14EA}" type="datetimeFigureOut">
              <a:rPr lang="nl-NL"/>
              <a:pPr>
                <a:defRPr/>
              </a:pPr>
              <a:t>9-9-2020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904D5-A567-3740-A67E-2892B3B25B0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8579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D8481-4AD5-CF46-A987-4E18BFA3C8B8}" type="datetimeFigureOut">
              <a:rPr lang="nl-NL"/>
              <a:pPr>
                <a:defRPr/>
              </a:pPr>
              <a:t>9-9-2020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040E9-43E4-C84F-BD1C-B4A7A001DBE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1828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D1DD1-1D72-D847-8215-3CA81647BAEC}" type="datetimeFigureOut">
              <a:rPr lang="nl-NL"/>
              <a:pPr>
                <a:defRPr/>
              </a:pPr>
              <a:t>9-9-2020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9551B-68C8-1349-8DA8-4A028A6304A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81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24248-4E80-C741-816C-EA87E79247E9}" type="datetimeFigureOut">
              <a:rPr lang="nl-NL"/>
              <a:pPr>
                <a:defRPr/>
              </a:pPr>
              <a:t>9-9-2020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EBA9F-613B-A748-9630-33127B2EF5A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3913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38D6B-37E5-6446-9FD6-BA7D9C506658}" type="datetimeFigureOut">
              <a:rPr lang="nl-NL"/>
              <a:pPr>
                <a:defRPr/>
              </a:pPr>
              <a:t>9-9-2020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3DF3B-42A8-CB46-84E6-28E1FA89A79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7865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0335E-6CA8-324E-BDCB-A717999447DB}" type="datetimeFigureOut">
              <a:rPr lang="nl-NL"/>
              <a:pPr>
                <a:defRPr/>
              </a:pPr>
              <a:t>9-9-2020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FA23F-28AC-0948-9CAF-49EADD10105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8612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9CF2B23-34D0-473B-8881-1F6109EDD3A9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717" y="0"/>
            <a:ext cx="12193434" cy="6858000"/>
          </a:xfrm>
          <a:prstGeom prst="rect">
            <a:avLst/>
          </a:prstGeom>
        </p:spPr>
      </p:pic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Titelstijl van model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985FE4E-BEBD-B54B-89C1-BF872785B48A}" type="datetimeFigureOut">
              <a:rPr lang="nl-NL"/>
              <a:pPr>
                <a:defRPr/>
              </a:pPr>
              <a:t>9-9-2020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4992F33-1549-E74C-B9DD-0E046DD5D83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Roboto Slab" pitchFamily="2" charset="0"/>
          <a:ea typeface="Roboto Slab" pitchFamily="2" charset="0"/>
          <a:cs typeface="Roboto Slab" pitchFamily="2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Roboto  "/>
          <a:ea typeface="Roboto  "/>
          <a:cs typeface="Roboto  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Roboto  "/>
          <a:ea typeface="Roboto  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Roboto  "/>
          <a:ea typeface="Roboto  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Roboto  "/>
          <a:ea typeface="Roboto  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Roboto  "/>
          <a:ea typeface="Roboto  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rarenopleider.nl/velon/wp-content/uploads/2017/11/KBkatern4printfile.pdf" TargetMode="External"/><Relationship Id="rId2" Type="http://schemas.openxmlformats.org/officeDocument/2006/relationships/hyperlink" Target="http://www.passievoorleren.e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tiff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"/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82E29-3F9A-425E-A4B4-6AA18506A9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2791565"/>
            <a:ext cx="10363200" cy="1470025"/>
          </a:xfrm>
        </p:spPr>
        <p:txBody>
          <a:bodyPr/>
          <a:lstStyle/>
          <a:p>
            <a:r>
              <a:rPr lang="nl-NL" dirty="0"/>
              <a:t>Tool voor kwaliteitsontwikkeling </a:t>
            </a:r>
            <a:br>
              <a:rPr lang="nl-NL" dirty="0"/>
            </a:br>
            <a:r>
              <a:rPr lang="nl-NL" sz="3600" dirty="0"/>
              <a:t>Samen Opleiden en Samen Professionaliseren</a:t>
            </a:r>
            <a:br>
              <a:rPr lang="nl-NL" sz="3600" dirty="0"/>
            </a:br>
            <a:br>
              <a:rPr lang="nl-NL" sz="3600" dirty="0"/>
            </a:br>
            <a:r>
              <a:rPr lang="nl-NL" sz="3600" i="1" dirty="0"/>
              <a:t>in gesprek en aan de slag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2011288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065B52-10BD-4CE1-B1BF-6953ADF63820}"/>
              </a:ext>
            </a:extLst>
          </p:cNvPr>
          <p:cNvSpPr txBox="1">
            <a:spLocks/>
          </p:cNvSpPr>
          <p:nvPr/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nl-NL" dirty="0"/>
              <a:t>Scenario’s ontwikkeling Opleidingsschool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8B5FBAE-C8A6-4AEA-9874-956AFB01BEA1}"/>
              </a:ext>
            </a:extLst>
          </p:cNvPr>
          <p:cNvSpPr/>
          <p:nvPr/>
        </p:nvSpPr>
        <p:spPr>
          <a:xfrm>
            <a:off x="753916" y="2966694"/>
            <a:ext cx="1068416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2400" dirty="0">
                <a:latin typeface="Roboto  "/>
                <a:ea typeface="Calibri" panose="020F0502020204030204" pitchFamily="34" charset="0"/>
                <a:cs typeface="Arial" panose="020B0604020202020204" pitchFamily="34" charset="0"/>
              </a:rPr>
              <a:t>Een middel om </a:t>
            </a:r>
            <a:r>
              <a:rPr lang="nl-NL" sz="2400" b="1" i="1" dirty="0">
                <a:latin typeface="Roboto  "/>
                <a:ea typeface="Calibri" panose="020F0502020204030204" pitchFamily="34" charset="0"/>
                <a:cs typeface="Arial" panose="020B0604020202020204" pitchFamily="34" charset="0"/>
              </a:rPr>
              <a:t>samen taal te ontwikkelen  </a:t>
            </a:r>
            <a:r>
              <a:rPr lang="nl-NL" sz="2400" dirty="0">
                <a:latin typeface="Roboto  "/>
                <a:ea typeface="Calibri" panose="020F0502020204030204" pitchFamily="34" charset="0"/>
                <a:cs typeface="Arial" panose="020B0604020202020204" pitchFamily="34" charset="0"/>
              </a:rPr>
              <a:t>om te praten over de kwaliteit van Samen Opleiden en Samen Professionaliseren.</a:t>
            </a:r>
          </a:p>
          <a:p>
            <a:pPr marL="342900" lvl="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2400" dirty="0">
                <a:latin typeface="Roboto  "/>
                <a:ea typeface="Calibri" panose="020F0502020204030204" pitchFamily="34" charset="0"/>
                <a:cs typeface="Arial" panose="020B0604020202020204" pitchFamily="34" charset="0"/>
              </a:rPr>
              <a:t>Bieden mogelijkheid om </a:t>
            </a:r>
            <a:r>
              <a:rPr lang="nl-NL" sz="2400" b="1" i="1" dirty="0">
                <a:latin typeface="Roboto  "/>
                <a:ea typeface="Calibri" panose="020F0502020204030204" pitchFamily="34" charset="0"/>
                <a:cs typeface="Arial" panose="020B0604020202020204" pitchFamily="34" charset="0"/>
              </a:rPr>
              <a:t>aan te sluiten bij de fase van ontwikkeling</a:t>
            </a:r>
            <a:r>
              <a:rPr lang="nl-NL" sz="2400" dirty="0">
                <a:latin typeface="Roboto  "/>
                <a:ea typeface="Calibri" panose="020F0502020204030204" pitchFamily="34" charset="0"/>
                <a:cs typeface="Arial" panose="020B0604020202020204" pitchFamily="34" charset="0"/>
              </a:rPr>
              <a:t> van de opleidingsschool: </a:t>
            </a:r>
            <a:r>
              <a:rPr lang="nl-NL" sz="2400" b="1" i="1" dirty="0">
                <a:latin typeface="Roboto  "/>
                <a:ea typeface="Calibri" panose="020F0502020204030204" pitchFamily="34" charset="0"/>
                <a:cs typeface="Arial" panose="020B0604020202020204" pitchFamily="34" charset="0"/>
              </a:rPr>
              <a:t>adaptief.</a:t>
            </a:r>
            <a:r>
              <a:rPr lang="nl-NL" sz="2400" dirty="0">
                <a:latin typeface="Roboto  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2400" dirty="0">
                <a:latin typeface="Roboto  "/>
                <a:ea typeface="Calibri" panose="020F0502020204030204" pitchFamily="34" charset="0"/>
                <a:cs typeface="Arial" panose="020B0604020202020204" pitchFamily="34" charset="0"/>
              </a:rPr>
              <a:t>Inspiratie voor mogelijke ontwikkelstappen op een thema: </a:t>
            </a:r>
            <a:r>
              <a:rPr lang="nl-NL" sz="2400" b="1" i="1" dirty="0">
                <a:latin typeface="Roboto  "/>
                <a:ea typeface="Calibri" panose="020F0502020204030204" pitchFamily="34" charset="0"/>
                <a:cs typeface="Arial" panose="020B0604020202020204" pitchFamily="34" charset="0"/>
              </a:rPr>
              <a:t>Zelfduiding</a:t>
            </a:r>
            <a:r>
              <a:rPr lang="nl-NL" sz="2400" dirty="0">
                <a:latin typeface="Roboto  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nl-NL" sz="2400" b="1" i="1" dirty="0">
                <a:latin typeface="Roboto  "/>
                <a:ea typeface="Calibri" panose="020F0502020204030204" pitchFamily="34" charset="0"/>
                <a:cs typeface="Arial" panose="020B0604020202020204" pitchFamily="34" charset="0"/>
              </a:rPr>
              <a:t>beoogt eigenaarschap.</a:t>
            </a:r>
            <a:endParaRPr lang="nl-NL" sz="2400" dirty="0">
              <a:latin typeface="Roboto  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2400" b="1" i="1" dirty="0">
                <a:latin typeface="Roboto  "/>
                <a:ea typeface="Calibri" panose="020F0502020204030204" pitchFamily="34" charset="0"/>
                <a:cs typeface="Arial" panose="020B0604020202020204" pitchFamily="34" charset="0"/>
              </a:rPr>
              <a:t>Raamwerk </a:t>
            </a:r>
            <a:r>
              <a:rPr lang="nl-NL" sz="2400" dirty="0">
                <a:latin typeface="Roboto  "/>
                <a:ea typeface="Calibri" panose="020F0502020204030204" pitchFamily="34" charset="0"/>
                <a:cs typeface="Arial" panose="020B0604020202020204" pitchFamily="34" charset="0"/>
              </a:rPr>
              <a:t>voor verdere ontwikkeling van de tool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2181817-4993-4D0C-8647-ADA2ADA7CE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7255" y="1467078"/>
            <a:ext cx="8697489" cy="141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198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12DD9-82DE-4C14-A523-4EE9AE5C8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6C4666-5697-4902-ADD8-D689C0D105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13:00u	    Welkom + toelichting context en thema’s</a:t>
            </a:r>
          </a:p>
          <a:p>
            <a:pPr marL="0" indent="0">
              <a:buNone/>
            </a:pPr>
            <a:r>
              <a:rPr lang="nl-NL" dirty="0"/>
              <a:t>13:15u	    Ronde 1: Aan de slag met thema I </a:t>
            </a:r>
            <a:r>
              <a:rPr lang="nl-NL" sz="2400" dirty="0"/>
              <a:t>(70 min)</a:t>
            </a:r>
          </a:p>
          <a:p>
            <a:pPr marL="0" indent="0">
              <a:buNone/>
            </a:pPr>
            <a:r>
              <a:rPr lang="nl-NL" dirty="0"/>
              <a:t>14:25u	    Ronde 2: Aan de slag met thema II </a:t>
            </a:r>
            <a:r>
              <a:rPr lang="nl-NL" sz="2400" dirty="0"/>
              <a:t>(70 min)</a:t>
            </a:r>
          </a:p>
          <a:p>
            <a:pPr marL="0" indent="0">
              <a:buNone/>
            </a:pPr>
            <a:r>
              <a:rPr lang="nl-NL" dirty="0"/>
              <a:t>15:35u	    Pauze</a:t>
            </a:r>
          </a:p>
          <a:p>
            <a:pPr marL="0" indent="0">
              <a:buNone/>
            </a:pPr>
            <a:r>
              <a:rPr lang="nl-NL" dirty="0"/>
              <a:t>15:50u	    Ronde 3: Aan de slag met thema III </a:t>
            </a:r>
            <a:r>
              <a:rPr lang="nl-NL" sz="2400" dirty="0"/>
              <a:t>(70 min)</a:t>
            </a:r>
          </a:p>
          <a:p>
            <a:pPr marL="0" indent="0">
              <a:buNone/>
            </a:pPr>
            <a:r>
              <a:rPr lang="nl-NL" dirty="0"/>
              <a:t>17:00u	    Terugkijken en afsluiten</a:t>
            </a:r>
          </a:p>
          <a:p>
            <a:pPr marL="0" indent="0">
              <a:buNone/>
            </a:pPr>
            <a:r>
              <a:rPr lang="nl-NL" dirty="0"/>
              <a:t>17:15u	    Einde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11970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04F0E-200B-4D71-810D-273E46675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320" y="469171"/>
            <a:ext cx="10972800" cy="1143000"/>
          </a:xfrm>
        </p:spPr>
        <p:txBody>
          <a:bodyPr/>
          <a:lstStyle/>
          <a:p>
            <a:r>
              <a:rPr lang="nl-NL" dirty="0"/>
              <a:t>Ronde 1     (13:15-14:25 u)	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59EFAB8-A257-44C8-81E1-384375D22108}"/>
              </a:ext>
            </a:extLst>
          </p:cNvPr>
          <p:cNvSpPr/>
          <p:nvPr/>
        </p:nvSpPr>
        <p:spPr>
          <a:xfrm>
            <a:off x="1767478" y="3734814"/>
            <a:ext cx="239463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nl-NL" sz="20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Directeur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Werkplekbegeleider1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Student1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P&amp;O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Schoolopleider1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A03AA2F-88F1-4C0B-8FEB-2449D2AFEFDF}"/>
              </a:ext>
            </a:extLst>
          </p:cNvPr>
          <p:cNvSpPr/>
          <p:nvPr/>
        </p:nvSpPr>
        <p:spPr>
          <a:xfrm>
            <a:off x="1580930" y="1736370"/>
            <a:ext cx="97113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>
                <a:latin typeface="Roboto" panose="02000000000000000000" pitchFamily="2" charset="0"/>
                <a:ea typeface="Roboto" panose="02000000000000000000" pitchFamily="2" charset="0"/>
              </a:rPr>
              <a:t>Procesbegeleider1          Procesbegeleider2         Procesbegeleider3      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5FFF2C2-690E-4F79-9D46-D3BF748E2DCA}"/>
              </a:ext>
            </a:extLst>
          </p:cNvPr>
          <p:cNvSpPr/>
          <p:nvPr/>
        </p:nvSpPr>
        <p:spPr>
          <a:xfrm>
            <a:off x="1580930" y="2244274"/>
            <a:ext cx="2753656" cy="1638955"/>
          </a:xfrm>
          <a:prstGeom prst="roundRect">
            <a:avLst>
              <a:gd name="adj" fmla="val 10000"/>
            </a:avLst>
          </a:prstGeom>
          <a:solidFill>
            <a:srgbClr val="335497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266CC0E-4685-41B1-88DB-EDA9E202C393}"/>
              </a:ext>
            </a:extLst>
          </p:cNvPr>
          <p:cNvGrpSpPr/>
          <p:nvPr/>
        </p:nvGrpSpPr>
        <p:grpSpPr>
          <a:xfrm>
            <a:off x="1756956" y="2435403"/>
            <a:ext cx="2753656" cy="1578762"/>
            <a:chOff x="303758" y="1287658"/>
            <a:chExt cx="2733823" cy="1735978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65E0EEBF-913F-41F6-8A1E-8D7CCADDC1E6}"/>
                </a:ext>
              </a:extLst>
            </p:cNvPr>
            <p:cNvSpPr/>
            <p:nvPr/>
          </p:nvSpPr>
          <p:spPr>
            <a:xfrm>
              <a:off x="303758" y="1287658"/>
              <a:ext cx="2733823" cy="173597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Rectangle: Rounded Corners 5">
              <a:extLst>
                <a:ext uri="{FF2B5EF4-FFF2-40B4-BE49-F238E27FC236}">
                  <a16:creationId xmlns:a16="http://schemas.microsoft.com/office/drawing/2014/main" id="{52ABDE9E-13EE-41C3-A0DF-998E8E631C41}"/>
                </a:ext>
              </a:extLst>
            </p:cNvPr>
            <p:cNvSpPr txBox="1"/>
            <p:nvPr/>
          </p:nvSpPr>
          <p:spPr>
            <a:xfrm>
              <a:off x="354602" y="1338503"/>
              <a:ext cx="2562229" cy="16851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Aft>
                  <a:spcPct val="35000"/>
                </a:spcAft>
              </a:pPr>
              <a:r>
                <a:rPr lang="nl-NL" sz="16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Visie en leiderschap</a:t>
              </a:r>
            </a:p>
            <a:p>
              <a:pPr lvl="0" algn="ctr"/>
              <a:r>
                <a:rPr lang="nl-NL" sz="2400" dirty="0">
                  <a:latin typeface="Roboto Slab" pitchFamily="2" charset="0"/>
                  <a:ea typeface="Roboto Slab" pitchFamily="2" charset="0"/>
                </a:rPr>
                <a:t>Visie</a:t>
              </a:r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F89AF95B-1770-43CB-AAD7-B25570AFF676}"/>
              </a:ext>
            </a:extLst>
          </p:cNvPr>
          <p:cNvSpPr/>
          <p:nvPr/>
        </p:nvSpPr>
        <p:spPr>
          <a:xfrm>
            <a:off x="4751073" y="2234950"/>
            <a:ext cx="2915845" cy="1631216"/>
          </a:xfrm>
          <a:prstGeom prst="roundRect">
            <a:avLst>
              <a:gd name="adj" fmla="val 10000"/>
            </a:avLst>
          </a:prstGeom>
          <a:solidFill>
            <a:srgbClr val="B82D1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B160812-3FD6-4F76-B5FA-70C78906D281}"/>
              </a:ext>
            </a:extLst>
          </p:cNvPr>
          <p:cNvGrpSpPr/>
          <p:nvPr/>
        </p:nvGrpSpPr>
        <p:grpSpPr>
          <a:xfrm>
            <a:off x="4955984" y="2416343"/>
            <a:ext cx="2817813" cy="1569446"/>
            <a:chOff x="268391" y="1287658"/>
            <a:chExt cx="1553351" cy="778062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09FD5384-0299-4541-98BB-B6CF22D9F2DD}"/>
                </a:ext>
              </a:extLst>
            </p:cNvPr>
            <p:cNvSpPr/>
            <p:nvPr/>
          </p:nvSpPr>
          <p:spPr>
            <a:xfrm>
              <a:off x="303758" y="1287658"/>
              <a:ext cx="1517984" cy="77806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7" name="Rectangle: Rounded Corners 5">
              <a:extLst>
                <a:ext uri="{FF2B5EF4-FFF2-40B4-BE49-F238E27FC236}">
                  <a16:creationId xmlns:a16="http://schemas.microsoft.com/office/drawing/2014/main" id="{D87A373A-C272-4871-93E2-BC470E4C6568}"/>
                </a:ext>
              </a:extLst>
            </p:cNvPr>
            <p:cNvSpPr txBox="1"/>
            <p:nvPr/>
          </p:nvSpPr>
          <p:spPr>
            <a:xfrm>
              <a:off x="268391" y="1338502"/>
              <a:ext cx="1553351" cy="7272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NL" sz="1600" kern="1200" dirty="0">
                  <a:latin typeface="Roboto Slab" pitchFamily="2" charset="0"/>
                  <a:ea typeface="Roboto Slab" pitchFamily="2" charset="0"/>
                </a:rPr>
                <a:t>Leren en Leeromgeving</a:t>
              </a:r>
              <a:endParaRPr lang="nl-NL" sz="1600" dirty="0">
                <a:latin typeface="Roboto Slab" pitchFamily="2" charset="0"/>
                <a:ea typeface="Roboto Slab" pitchFamily="2" charset="0"/>
              </a:endParaRPr>
            </a:p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NL" sz="2200" dirty="0">
                  <a:latin typeface="Roboto Slab" pitchFamily="2" charset="0"/>
                  <a:ea typeface="Roboto Slab" pitchFamily="2" charset="0"/>
                </a:rPr>
                <a:t>Theorie, persoon en praktijk</a:t>
              </a:r>
              <a:endParaRPr lang="nl-NL" sz="2000" dirty="0"/>
            </a:p>
          </p:txBody>
        </p:sp>
      </p:grp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509BFE26-8C02-4D82-B012-E0DBF5A19A29}"/>
              </a:ext>
            </a:extLst>
          </p:cNvPr>
          <p:cNvSpPr/>
          <p:nvPr/>
        </p:nvSpPr>
        <p:spPr>
          <a:xfrm>
            <a:off x="8042865" y="2267727"/>
            <a:ext cx="2915845" cy="1631216"/>
          </a:xfrm>
          <a:prstGeom prst="roundRect">
            <a:avLst>
              <a:gd name="adj" fmla="val 10000"/>
            </a:avLst>
          </a:prstGeom>
          <a:solidFill>
            <a:srgbClr val="B82D1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5FE8DC1-FFC4-4ED7-937B-B59EB1BF1550}"/>
              </a:ext>
            </a:extLst>
          </p:cNvPr>
          <p:cNvGrpSpPr/>
          <p:nvPr/>
        </p:nvGrpSpPr>
        <p:grpSpPr>
          <a:xfrm>
            <a:off x="8247776" y="2449120"/>
            <a:ext cx="2817813" cy="1569446"/>
            <a:chOff x="268391" y="1287658"/>
            <a:chExt cx="1553351" cy="778062"/>
          </a:xfrm>
        </p:grpSpPr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4598282E-4B5D-47EA-8177-9D6BF4C7FA26}"/>
                </a:ext>
              </a:extLst>
            </p:cNvPr>
            <p:cNvSpPr/>
            <p:nvPr/>
          </p:nvSpPr>
          <p:spPr>
            <a:xfrm>
              <a:off x="303758" y="1287658"/>
              <a:ext cx="1517984" cy="77806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3" name="Rectangle: Rounded Corners 5">
              <a:extLst>
                <a:ext uri="{FF2B5EF4-FFF2-40B4-BE49-F238E27FC236}">
                  <a16:creationId xmlns:a16="http://schemas.microsoft.com/office/drawing/2014/main" id="{C0933D93-D645-4C5D-94DC-C780F16360FC}"/>
                </a:ext>
              </a:extLst>
            </p:cNvPr>
            <p:cNvSpPr txBox="1"/>
            <p:nvPr/>
          </p:nvSpPr>
          <p:spPr>
            <a:xfrm>
              <a:off x="268391" y="1338502"/>
              <a:ext cx="1553351" cy="7272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NL" sz="1600" kern="1200" dirty="0">
                  <a:latin typeface="Roboto Slab" pitchFamily="2" charset="0"/>
                  <a:ea typeface="Roboto Slab" pitchFamily="2" charset="0"/>
                </a:rPr>
                <a:t>Leren en Leeromgeving</a:t>
              </a:r>
              <a:endParaRPr lang="nl-NL" sz="1600" dirty="0">
                <a:latin typeface="Roboto Slab" pitchFamily="2" charset="0"/>
                <a:ea typeface="Roboto Slab" pitchFamily="2" charset="0"/>
              </a:endParaRPr>
            </a:p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NL" sz="2200" dirty="0">
                  <a:latin typeface="Roboto Slab" pitchFamily="2" charset="0"/>
                  <a:ea typeface="Roboto Slab" pitchFamily="2" charset="0"/>
                </a:rPr>
                <a:t>Rijke Leeromgeving</a:t>
              </a:r>
              <a:endParaRPr lang="nl-NL" sz="2000" dirty="0"/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76E9C1B8-B2D5-46AA-9BC6-73464FD3C74B}"/>
              </a:ext>
            </a:extLst>
          </p:cNvPr>
          <p:cNvSpPr/>
          <p:nvPr/>
        </p:nvSpPr>
        <p:spPr>
          <a:xfrm>
            <a:off x="5045248" y="3734814"/>
            <a:ext cx="239463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nl-NL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Instituutsopleider1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Onderzoekscoord.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Werkplekbegeleider2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Student2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Schoolopleider2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276AE22-905D-41B1-947E-624A884313FE}"/>
              </a:ext>
            </a:extLst>
          </p:cNvPr>
          <p:cNvSpPr/>
          <p:nvPr/>
        </p:nvSpPr>
        <p:spPr>
          <a:xfrm>
            <a:off x="73882" y="4018566"/>
            <a:ext cx="177141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nl-NL" sz="2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nl-NL" sz="20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</a:rPr>
              <a:t>Voorbeeld-indeling</a:t>
            </a:r>
          </a:p>
          <a:p>
            <a:pPr algn="ctr">
              <a:spcAft>
                <a:spcPts val="0"/>
              </a:spcAft>
            </a:pPr>
            <a:r>
              <a:rPr lang="nl-NL" sz="20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</a:rPr>
              <a:t>Deelnemers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A896660-7DF4-472B-BBC5-9295E4A26A5B}"/>
              </a:ext>
            </a:extLst>
          </p:cNvPr>
          <p:cNvSpPr/>
          <p:nvPr/>
        </p:nvSpPr>
        <p:spPr>
          <a:xfrm>
            <a:off x="11149" y="2357510"/>
            <a:ext cx="177141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nl-NL" sz="2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nl-NL" sz="20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</a:rPr>
              <a:t>Voorbeeld-indeling</a:t>
            </a:r>
          </a:p>
          <a:p>
            <a:pPr algn="ctr">
              <a:spcAft>
                <a:spcPts val="0"/>
              </a:spcAft>
            </a:pPr>
            <a:r>
              <a:rPr lang="nl-NL" sz="20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</a:rPr>
              <a:t>Thema’s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0500F45-5042-40FC-B4A5-B34D6F94B7DC}"/>
              </a:ext>
            </a:extLst>
          </p:cNvPr>
          <p:cNvSpPr/>
          <p:nvPr/>
        </p:nvSpPr>
        <p:spPr>
          <a:xfrm>
            <a:off x="8430059" y="3734813"/>
            <a:ext cx="239463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nl-NL" sz="20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Afdelingsleider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Werkplekbegeleider3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Werkplekbegeleider4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Coach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Instituutsopleider2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Starter</a:t>
            </a:r>
          </a:p>
        </p:txBody>
      </p:sp>
    </p:spTree>
    <p:extLst>
      <p:ext uri="{BB962C8B-B14F-4D97-AF65-F5344CB8AC3E}">
        <p14:creationId xmlns:p14="http://schemas.microsoft.com/office/powerpoint/2010/main" val="3713915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B0ABFEF-3F01-4845-ACB3-3A522742BCB9}"/>
              </a:ext>
            </a:extLst>
          </p:cNvPr>
          <p:cNvSpPr/>
          <p:nvPr/>
        </p:nvSpPr>
        <p:spPr>
          <a:xfrm>
            <a:off x="4751073" y="2244275"/>
            <a:ext cx="2925857" cy="1631216"/>
          </a:xfrm>
          <a:prstGeom prst="roundRect">
            <a:avLst>
              <a:gd name="adj" fmla="val 10000"/>
            </a:avLst>
          </a:prstGeom>
          <a:solidFill>
            <a:srgbClr val="55772A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104F0E-200B-4D71-810D-273E46675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320" y="469171"/>
            <a:ext cx="10972800" cy="1143000"/>
          </a:xfrm>
        </p:spPr>
        <p:txBody>
          <a:bodyPr/>
          <a:lstStyle/>
          <a:p>
            <a:r>
              <a:rPr lang="nl-NL" dirty="0"/>
              <a:t>Ronde 2     (14:25-15:35 u)	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A03AA2F-88F1-4C0B-8FEB-2449D2AFEFDF}"/>
              </a:ext>
            </a:extLst>
          </p:cNvPr>
          <p:cNvSpPr/>
          <p:nvPr/>
        </p:nvSpPr>
        <p:spPr>
          <a:xfrm>
            <a:off x="1580930" y="1736370"/>
            <a:ext cx="97113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>
                <a:latin typeface="Roboto" panose="02000000000000000000" pitchFamily="2" charset="0"/>
                <a:ea typeface="Roboto" panose="02000000000000000000" pitchFamily="2" charset="0"/>
              </a:rPr>
              <a:t>Procesbegeleider1          Procesbegeleider2         Procesbegeleider3      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5FFF2C2-690E-4F79-9D46-D3BF748E2DCA}"/>
              </a:ext>
            </a:extLst>
          </p:cNvPr>
          <p:cNvSpPr/>
          <p:nvPr/>
        </p:nvSpPr>
        <p:spPr>
          <a:xfrm>
            <a:off x="1580930" y="2244274"/>
            <a:ext cx="2753656" cy="1638955"/>
          </a:xfrm>
          <a:prstGeom prst="roundRect">
            <a:avLst>
              <a:gd name="adj" fmla="val 10000"/>
            </a:avLst>
          </a:prstGeom>
          <a:solidFill>
            <a:srgbClr val="335497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266CC0E-4685-41B1-88DB-EDA9E202C393}"/>
              </a:ext>
            </a:extLst>
          </p:cNvPr>
          <p:cNvGrpSpPr/>
          <p:nvPr/>
        </p:nvGrpSpPr>
        <p:grpSpPr>
          <a:xfrm>
            <a:off x="1756956" y="2435403"/>
            <a:ext cx="2753656" cy="1578762"/>
            <a:chOff x="303758" y="1287658"/>
            <a:chExt cx="2733823" cy="1735978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65E0EEBF-913F-41F6-8A1E-8D7CCADDC1E6}"/>
                </a:ext>
              </a:extLst>
            </p:cNvPr>
            <p:cNvSpPr/>
            <p:nvPr/>
          </p:nvSpPr>
          <p:spPr>
            <a:xfrm>
              <a:off x="303758" y="1287658"/>
              <a:ext cx="2733823" cy="173597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Rectangle: Rounded Corners 5">
              <a:extLst>
                <a:ext uri="{FF2B5EF4-FFF2-40B4-BE49-F238E27FC236}">
                  <a16:creationId xmlns:a16="http://schemas.microsoft.com/office/drawing/2014/main" id="{52ABDE9E-13EE-41C3-A0DF-998E8E631C41}"/>
                </a:ext>
              </a:extLst>
            </p:cNvPr>
            <p:cNvSpPr txBox="1"/>
            <p:nvPr/>
          </p:nvSpPr>
          <p:spPr>
            <a:xfrm>
              <a:off x="354602" y="1338503"/>
              <a:ext cx="2562229" cy="16851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Aft>
                  <a:spcPct val="35000"/>
                </a:spcAft>
              </a:pPr>
              <a:r>
                <a:rPr lang="nl-NL" sz="16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Visie en leiderschap</a:t>
              </a:r>
            </a:p>
            <a:p>
              <a:pPr lvl="0" algn="ctr"/>
              <a:r>
                <a:rPr lang="nl-NL" sz="2400" dirty="0">
                  <a:latin typeface="Roboto Slab" pitchFamily="2" charset="0"/>
                  <a:ea typeface="Roboto Slab" pitchFamily="2" charset="0"/>
                </a:rPr>
                <a:t>Gespreid leiderschap</a:t>
              </a:r>
            </a:p>
          </p:txBody>
        </p:sp>
      </p:grp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509BFE26-8C02-4D82-B012-E0DBF5A19A29}"/>
              </a:ext>
            </a:extLst>
          </p:cNvPr>
          <p:cNvSpPr/>
          <p:nvPr/>
        </p:nvSpPr>
        <p:spPr>
          <a:xfrm>
            <a:off x="8042865" y="2267727"/>
            <a:ext cx="2915845" cy="1631216"/>
          </a:xfrm>
          <a:prstGeom prst="roundRect">
            <a:avLst>
              <a:gd name="adj" fmla="val 10000"/>
            </a:avLst>
          </a:prstGeom>
          <a:solidFill>
            <a:srgbClr val="B82D1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5FE8DC1-FFC4-4ED7-937B-B59EB1BF1550}"/>
              </a:ext>
            </a:extLst>
          </p:cNvPr>
          <p:cNvGrpSpPr/>
          <p:nvPr/>
        </p:nvGrpSpPr>
        <p:grpSpPr>
          <a:xfrm>
            <a:off x="8247776" y="2449120"/>
            <a:ext cx="2817813" cy="1569446"/>
            <a:chOff x="268391" y="1287658"/>
            <a:chExt cx="1553351" cy="778062"/>
          </a:xfrm>
        </p:grpSpPr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4598282E-4B5D-47EA-8177-9D6BF4C7FA26}"/>
                </a:ext>
              </a:extLst>
            </p:cNvPr>
            <p:cNvSpPr/>
            <p:nvPr/>
          </p:nvSpPr>
          <p:spPr>
            <a:xfrm>
              <a:off x="303758" y="1287658"/>
              <a:ext cx="1517984" cy="77806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3" name="Rectangle: Rounded Corners 5">
              <a:extLst>
                <a:ext uri="{FF2B5EF4-FFF2-40B4-BE49-F238E27FC236}">
                  <a16:creationId xmlns:a16="http://schemas.microsoft.com/office/drawing/2014/main" id="{C0933D93-D645-4C5D-94DC-C780F16360FC}"/>
                </a:ext>
              </a:extLst>
            </p:cNvPr>
            <p:cNvSpPr txBox="1"/>
            <p:nvPr/>
          </p:nvSpPr>
          <p:spPr>
            <a:xfrm>
              <a:off x="268391" y="1338502"/>
              <a:ext cx="1553351" cy="7272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NL" sz="1600" kern="1200" dirty="0">
                  <a:latin typeface="Roboto Slab" pitchFamily="2" charset="0"/>
                  <a:ea typeface="Roboto Slab" pitchFamily="2" charset="0"/>
                </a:rPr>
                <a:t>Leren en Leeromgeving</a:t>
              </a:r>
              <a:endParaRPr lang="nl-NL" sz="1600" dirty="0">
                <a:latin typeface="Roboto Slab" pitchFamily="2" charset="0"/>
                <a:ea typeface="Roboto Slab" pitchFamily="2" charset="0"/>
              </a:endParaRPr>
            </a:p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NL" sz="2200" dirty="0">
                  <a:latin typeface="Roboto Slab" pitchFamily="2" charset="0"/>
                  <a:ea typeface="Roboto Slab" pitchFamily="2" charset="0"/>
                </a:rPr>
                <a:t>Coachen en feedback</a:t>
              </a:r>
              <a:endParaRPr lang="nl-NL" sz="2000" dirty="0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3276AE22-905D-41B1-947E-624A884313FE}"/>
              </a:ext>
            </a:extLst>
          </p:cNvPr>
          <p:cNvSpPr/>
          <p:nvPr/>
        </p:nvSpPr>
        <p:spPr>
          <a:xfrm>
            <a:off x="73882" y="4018566"/>
            <a:ext cx="177141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nl-NL" sz="2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nl-NL" sz="20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</a:rPr>
              <a:t>Voorbeeld-indeling</a:t>
            </a:r>
          </a:p>
          <a:p>
            <a:pPr algn="ctr">
              <a:spcAft>
                <a:spcPts val="0"/>
              </a:spcAft>
            </a:pPr>
            <a:r>
              <a:rPr lang="nl-NL" sz="20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</a:rPr>
              <a:t>Deelnemers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A896660-7DF4-472B-BBC5-9295E4A26A5B}"/>
              </a:ext>
            </a:extLst>
          </p:cNvPr>
          <p:cNvSpPr/>
          <p:nvPr/>
        </p:nvSpPr>
        <p:spPr>
          <a:xfrm>
            <a:off x="11149" y="2357510"/>
            <a:ext cx="177141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nl-NL" sz="2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nl-NL" sz="20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</a:rPr>
              <a:t>Voorbeeld-indeling</a:t>
            </a:r>
          </a:p>
          <a:p>
            <a:pPr algn="ctr">
              <a:spcAft>
                <a:spcPts val="0"/>
              </a:spcAft>
            </a:pPr>
            <a:r>
              <a:rPr lang="nl-NL" sz="20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</a:rPr>
              <a:t>Thema’s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85D9985-38C7-45A7-9506-7C3D8D788607}"/>
              </a:ext>
            </a:extLst>
          </p:cNvPr>
          <p:cNvGrpSpPr/>
          <p:nvPr/>
        </p:nvGrpSpPr>
        <p:grpSpPr>
          <a:xfrm>
            <a:off x="4958861" y="2422853"/>
            <a:ext cx="2987137" cy="1781011"/>
            <a:chOff x="303758" y="1287658"/>
            <a:chExt cx="2884605" cy="1896856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B4B94C9A-6EF6-4ADC-ABB0-472677D2BB01}"/>
                </a:ext>
              </a:extLst>
            </p:cNvPr>
            <p:cNvSpPr/>
            <p:nvPr/>
          </p:nvSpPr>
          <p:spPr>
            <a:xfrm>
              <a:off x="303758" y="1287658"/>
              <a:ext cx="2733823" cy="173597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ectangle: Rounded Corners 5">
              <a:extLst>
                <a:ext uri="{FF2B5EF4-FFF2-40B4-BE49-F238E27FC236}">
                  <a16:creationId xmlns:a16="http://schemas.microsoft.com/office/drawing/2014/main" id="{B138C6DA-DE86-4073-948B-89CFFA00801A}"/>
                </a:ext>
              </a:extLst>
            </p:cNvPr>
            <p:cNvSpPr txBox="1"/>
            <p:nvPr/>
          </p:nvSpPr>
          <p:spPr>
            <a:xfrm>
              <a:off x="354603" y="1338502"/>
              <a:ext cx="2833760" cy="18460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Aft>
                  <a:spcPct val="35000"/>
                </a:spcAft>
              </a:pPr>
              <a:r>
                <a:rPr lang="nl-NL" sz="14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Roboto  "/>
                </a:rPr>
                <a:t>Kwaliteit en professionalisering</a:t>
              </a:r>
            </a:p>
            <a:p>
              <a:pPr lvl="0" algn="ctr"/>
              <a:r>
                <a:rPr lang="nl-NL" sz="2000" dirty="0">
                  <a:latin typeface="Roboto Slab" pitchFamily="2" charset="0"/>
                  <a:ea typeface="Roboto Slab" pitchFamily="2" charset="0"/>
                </a:rPr>
                <a:t>Professionalisering en professionele ontwikkeling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15AFB024-49FB-4C38-A618-C242D79162BA}"/>
              </a:ext>
            </a:extLst>
          </p:cNvPr>
          <p:cNvSpPr/>
          <p:nvPr/>
        </p:nvSpPr>
        <p:spPr>
          <a:xfrm>
            <a:off x="1767478" y="3734814"/>
            <a:ext cx="239463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nl-NL" sz="20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Directeur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Student2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Instituutsopleider1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Schoolopleider2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Werkplekbegeleider4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859AFF5-701C-425C-A3B8-3237B1439BCC}"/>
              </a:ext>
            </a:extLst>
          </p:cNvPr>
          <p:cNvSpPr/>
          <p:nvPr/>
        </p:nvSpPr>
        <p:spPr>
          <a:xfrm>
            <a:off x="5045248" y="3734814"/>
            <a:ext cx="239463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nl-NL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P&amp;O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Afdelingsleider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Onderzoekscoord.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Werkplekbegeleider3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Starter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8575A15-5C9B-4224-A80C-53CBA13F5B98}"/>
              </a:ext>
            </a:extLst>
          </p:cNvPr>
          <p:cNvSpPr/>
          <p:nvPr/>
        </p:nvSpPr>
        <p:spPr>
          <a:xfrm>
            <a:off x="8430059" y="3734813"/>
            <a:ext cx="239463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nl-NL" sz="20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Schoolopleider1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Werkplekbegeleider2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Werkplekbegeleider1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Student1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Coach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Instituutsopleider2</a:t>
            </a:r>
          </a:p>
        </p:txBody>
      </p:sp>
    </p:spTree>
    <p:extLst>
      <p:ext uri="{BB962C8B-B14F-4D97-AF65-F5344CB8AC3E}">
        <p14:creationId xmlns:p14="http://schemas.microsoft.com/office/powerpoint/2010/main" val="9836322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12DD9-82DE-4C14-A523-4EE9AE5C8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6C4666-5697-4902-ADD8-D689C0D105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13:00u	    Welkom + toelichting context en thema’s</a:t>
            </a:r>
          </a:p>
          <a:p>
            <a:pPr marL="0" indent="0">
              <a:buNone/>
            </a:pPr>
            <a:r>
              <a:rPr lang="nl-NL" dirty="0"/>
              <a:t>13:15u	    Ronde 1: Aan de slag met thema I </a:t>
            </a:r>
            <a:r>
              <a:rPr lang="nl-NL" sz="2400" dirty="0"/>
              <a:t>(70 min)</a:t>
            </a:r>
          </a:p>
          <a:p>
            <a:pPr marL="0" indent="0">
              <a:buNone/>
            </a:pPr>
            <a:r>
              <a:rPr lang="nl-NL" dirty="0"/>
              <a:t>14:25u	    Ronde 2: Aan de slag met thema II </a:t>
            </a:r>
            <a:r>
              <a:rPr lang="nl-NL" sz="2400" dirty="0"/>
              <a:t>(70 min)</a:t>
            </a:r>
          </a:p>
          <a:p>
            <a:pPr marL="0" indent="0">
              <a:buNone/>
            </a:pPr>
            <a:r>
              <a:rPr lang="nl-NL" dirty="0"/>
              <a:t>15:35u	    Pauze</a:t>
            </a:r>
          </a:p>
          <a:p>
            <a:pPr marL="0" indent="0">
              <a:buNone/>
            </a:pPr>
            <a:r>
              <a:rPr lang="nl-NL" dirty="0"/>
              <a:t>15:50u	    Ronde 3: Aan de slag met thema III </a:t>
            </a:r>
            <a:r>
              <a:rPr lang="nl-NL" sz="2400" dirty="0"/>
              <a:t>(70 min)</a:t>
            </a:r>
          </a:p>
          <a:p>
            <a:pPr marL="0" indent="0">
              <a:buNone/>
            </a:pPr>
            <a:r>
              <a:rPr lang="nl-NL" dirty="0"/>
              <a:t>17:00u	    Terugkijken en afsluiten</a:t>
            </a:r>
          </a:p>
          <a:p>
            <a:pPr marL="0" indent="0">
              <a:buNone/>
            </a:pPr>
            <a:r>
              <a:rPr lang="nl-NL" dirty="0"/>
              <a:t>17:15u	    Einde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04451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04F0E-200B-4D71-810D-273E46675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320" y="469171"/>
            <a:ext cx="10972800" cy="1143000"/>
          </a:xfrm>
        </p:spPr>
        <p:txBody>
          <a:bodyPr/>
          <a:lstStyle/>
          <a:p>
            <a:r>
              <a:rPr lang="nl-NL" dirty="0"/>
              <a:t>Ronde 3     (15:50-17:00 u)	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A03AA2F-88F1-4C0B-8FEB-2449D2AFEFDF}"/>
              </a:ext>
            </a:extLst>
          </p:cNvPr>
          <p:cNvSpPr/>
          <p:nvPr/>
        </p:nvSpPr>
        <p:spPr>
          <a:xfrm>
            <a:off x="1580930" y="1736370"/>
            <a:ext cx="97113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>
                <a:latin typeface="Roboto" panose="02000000000000000000" pitchFamily="2" charset="0"/>
                <a:ea typeface="Roboto" panose="02000000000000000000" pitchFamily="2" charset="0"/>
              </a:rPr>
              <a:t>Procesbegeleider1          Procesbegeleider2         Procesbegeleider3      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F89AF95B-1770-43CB-AAD7-B25570AFF676}"/>
              </a:ext>
            </a:extLst>
          </p:cNvPr>
          <p:cNvSpPr/>
          <p:nvPr/>
        </p:nvSpPr>
        <p:spPr>
          <a:xfrm>
            <a:off x="4751073" y="2234950"/>
            <a:ext cx="2915845" cy="1631216"/>
          </a:xfrm>
          <a:prstGeom prst="roundRect">
            <a:avLst>
              <a:gd name="adj" fmla="val 10000"/>
            </a:avLst>
          </a:prstGeom>
          <a:solidFill>
            <a:srgbClr val="B82D1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B160812-3FD6-4F76-B5FA-70C78906D281}"/>
              </a:ext>
            </a:extLst>
          </p:cNvPr>
          <p:cNvGrpSpPr/>
          <p:nvPr/>
        </p:nvGrpSpPr>
        <p:grpSpPr>
          <a:xfrm>
            <a:off x="4955984" y="2416343"/>
            <a:ext cx="2817813" cy="1569446"/>
            <a:chOff x="268391" y="1287658"/>
            <a:chExt cx="1553351" cy="778062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09FD5384-0299-4541-98BB-B6CF22D9F2DD}"/>
                </a:ext>
              </a:extLst>
            </p:cNvPr>
            <p:cNvSpPr/>
            <p:nvPr/>
          </p:nvSpPr>
          <p:spPr>
            <a:xfrm>
              <a:off x="303758" y="1287658"/>
              <a:ext cx="1517984" cy="77806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7" name="Rectangle: Rounded Corners 5">
              <a:extLst>
                <a:ext uri="{FF2B5EF4-FFF2-40B4-BE49-F238E27FC236}">
                  <a16:creationId xmlns:a16="http://schemas.microsoft.com/office/drawing/2014/main" id="{D87A373A-C272-4871-93E2-BC470E4C6568}"/>
                </a:ext>
              </a:extLst>
            </p:cNvPr>
            <p:cNvSpPr txBox="1"/>
            <p:nvPr/>
          </p:nvSpPr>
          <p:spPr>
            <a:xfrm>
              <a:off x="268391" y="1338502"/>
              <a:ext cx="1553351" cy="7272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NL" sz="1600" kern="1200" dirty="0">
                  <a:latin typeface="Roboto Slab" pitchFamily="2" charset="0"/>
                  <a:ea typeface="Roboto Slab" pitchFamily="2" charset="0"/>
                </a:rPr>
                <a:t>Leren en Leeromgeving</a:t>
              </a:r>
              <a:endParaRPr lang="nl-NL" sz="1600" dirty="0">
                <a:latin typeface="Roboto Slab" pitchFamily="2" charset="0"/>
                <a:ea typeface="Roboto Slab" pitchFamily="2" charset="0"/>
              </a:endParaRPr>
            </a:p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NL" sz="2200" dirty="0">
                  <a:latin typeface="Roboto Slab" pitchFamily="2" charset="0"/>
                  <a:ea typeface="Roboto Slab" pitchFamily="2" charset="0"/>
                </a:rPr>
                <a:t>Beoordelen</a:t>
              </a:r>
              <a:endParaRPr lang="nl-NL" sz="2000" dirty="0"/>
            </a:p>
          </p:txBody>
        </p:sp>
      </p:grp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509BFE26-8C02-4D82-B012-E0DBF5A19A29}"/>
              </a:ext>
            </a:extLst>
          </p:cNvPr>
          <p:cNvSpPr/>
          <p:nvPr/>
        </p:nvSpPr>
        <p:spPr>
          <a:xfrm>
            <a:off x="8042865" y="2267727"/>
            <a:ext cx="2915845" cy="1631216"/>
          </a:xfrm>
          <a:prstGeom prst="roundRect">
            <a:avLst>
              <a:gd name="adj" fmla="val 10000"/>
            </a:avLst>
          </a:prstGeom>
          <a:solidFill>
            <a:srgbClr val="B82D1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5FE8DC1-FFC4-4ED7-937B-B59EB1BF1550}"/>
              </a:ext>
            </a:extLst>
          </p:cNvPr>
          <p:cNvGrpSpPr/>
          <p:nvPr/>
        </p:nvGrpSpPr>
        <p:grpSpPr>
          <a:xfrm>
            <a:off x="8247776" y="2449120"/>
            <a:ext cx="2817813" cy="1569446"/>
            <a:chOff x="268391" y="1287658"/>
            <a:chExt cx="1553351" cy="778062"/>
          </a:xfrm>
        </p:grpSpPr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4598282E-4B5D-47EA-8177-9D6BF4C7FA26}"/>
                </a:ext>
              </a:extLst>
            </p:cNvPr>
            <p:cNvSpPr/>
            <p:nvPr/>
          </p:nvSpPr>
          <p:spPr>
            <a:xfrm>
              <a:off x="303758" y="1287658"/>
              <a:ext cx="1517984" cy="77806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3" name="Rectangle: Rounded Corners 5">
              <a:extLst>
                <a:ext uri="{FF2B5EF4-FFF2-40B4-BE49-F238E27FC236}">
                  <a16:creationId xmlns:a16="http://schemas.microsoft.com/office/drawing/2014/main" id="{C0933D93-D645-4C5D-94DC-C780F16360FC}"/>
                </a:ext>
              </a:extLst>
            </p:cNvPr>
            <p:cNvSpPr txBox="1"/>
            <p:nvPr/>
          </p:nvSpPr>
          <p:spPr>
            <a:xfrm>
              <a:off x="268391" y="1338502"/>
              <a:ext cx="1553351" cy="7272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NL" sz="1600" kern="1200" dirty="0">
                  <a:latin typeface="Roboto Slab" pitchFamily="2" charset="0"/>
                  <a:ea typeface="Roboto Slab" pitchFamily="2" charset="0"/>
                </a:rPr>
                <a:t>Leren en Leeromgeving</a:t>
              </a:r>
              <a:endParaRPr lang="nl-NL" sz="1600" dirty="0">
                <a:latin typeface="Roboto Slab" pitchFamily="2" charset="0"/>
                <a:ea typeface="Roboto Slab" pitchFamily="2" charset="0"/>
              </a:endParaRPr>
            </a:p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NL" sz="2200" dirty="0">
                  <a:latin typeface="Roboto Slab" pitchFamily="2" charset="0"/>
                  <a:ea typeface="Roboto Slab" pitchFamily="2" charset="0"/>
                </a:rPr>
                <a:t>Regie op leren</a:t>
              </a:r>
              <a:endParaRPr lang="nl-NL" sz="2000" dirty="0"/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3276AE22-905D-41B1-947E-624A884313FE}"/>
              </a:ext>
            </a:extLst>
          </p:cNvPr>
          <p:cNvSpPr/>
          <p:nvPr/>
        </p:nvSpPr>
        <p:spPr>
          <a:xfrm>
            <a:off x="73882" y="4018566"/>
            <a:ext cx="177141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nl-NL" sz="2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nl-NL" sz="20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</a:rPr>
              <a:t>Voorbeeld-indeling</a:t>
            </a:r>
          </a:p>
          <a:p>
            <a:pPr algn="ctr">
              <a:spcAft>
                <a:spcPts val="0"/>
              </a:spcAft>
            </a:pPr>
            <a:r>
              <a:rPr lang="nl-NL" sz="20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</a:rPr>
              <a:t>Deelnemers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A896660-7DF4-472B-BBC5-9295E4A26A5B}"/>
              </a:ext>
            </a:extLst>
          </p:cNvPr>
          <p:cNvSpPr/>
          <p:nvPr/>
        </p:nvSpPr>
        <p:spPr>
          <a:xfrm>
            <a:off x="11149" y="2357510"/>
            <a:ext cx="177141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nl-NL" sz="2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nl-NL" sz="20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</a:rPr>
              <a:t>Voorbeeld-indeling</a:t>
            </a:r>
          </a:p>
          <a:p>
            <a:pPr algn="ctr">
              <a:spcAft>
                <a:spcPts val="0"/>
              </a:spcAft>
            </a:pPr>
            <a:r>
              <a:rPr lang="nl-NL" sz="20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</a:rPr>
              <a:t>Thema’s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343BA619-4360-4A36-9ADA-3FA6892E6A2E}"/>
              </a:ext>
            </a:extLst>
          </p:cNvPr>
          <p:cNvSpPr/>
          <p:nvPr/>
        </p:nvSpPr>
        <p:spPr>
          <a:xfrm>
            <a:off x="1630180" y="2237764"/>
            <a:ext cx="2925857" cy="1631216"/>
          </a:xfrm>
          <a:prstGeom prst="roundRect">
            <a:avLst>
              <a:gd name="adj" fmla="val 10000"/>
            </a:avLst>
          </a:prstGeom>
          <a:solidFill>
            <a:srgbClr val="55772A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C8413A0-012C-4127-A665-2C04AB8C436B}"/>
              </a:ext>
            </a:extLst>
          </p:cNvPr>
          <p:cNvGrpSpPr/>
          <p:nvPr/>
        </p:nvGrpSpPr>
        <p:grpSpPr>
          <a:xfrm>
            <a:off x="1837969" y="2416343"/>
            <a:ext cx="2955142" cy="1787440"/>
            <a:chOff x="303758" y="1287658"/>
            <a:chExt cx="2864569" cy="1995484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CDA83092-CFF9-441B-BB0D-DAE3B6F7BF8A}"/>
                </a:ext>
              </a:extLst>
            </p:cNvPr>
            <p:cNvSpPr/>
            <p:nvPr/>
          </p:nvSpPr>
          <p:spPr>
            <a:xfrm>
              <a:off x="303758" y="1287658"/>
              <a:ext cx="2733823" cy="173597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Rectangle: Rounded Corners 5">
              <a:extLst>
                <a:ext uri="{FF2B5EF4-FFF2-40B4-BE49-F238E27FC236}">
                  <a16:creationId xmlns:a16="http://schemas.microsoft.com/office/drawing/2014/main" id="{CEE1DF05-5F78-4889-B881-80933F5BCEE2}"/>
                </a:ext>
              </a:extLst>
            </p:cNvPr>
            <p:cNvSpPr txBox="1"/>
            <p:nvPr/>
          </p:nvSpPr>
          <p:spPr>
            <a:xfrm>
              <a:off x="354603" y="1338501"/>
              <a:ext cx="2813724" cy="19446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Aft>
                  <a:spcPct val="35000"/>
                </a:spcAft>
              </a:pPr>
              <a:r>
                <a:rPr lang="nl-NL" sz="14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Roboto  "/>
                </a:rPr>
                <a:t>Kwaliteit en professionalisering</a:t>
              </a:r>
            </a:p>
            <a:p>
              <a:pPr lvl="0" algn="ctr"/>
              <a:r>
                <a:rPr lang="nl-NL" sz="2000" dirty="0">
                  <a:latin typeface="Roboto Slab" pitchFamily="2" charset="0"/>
                  <a:ea typeface="Roboto Slab" pitchFamily="2" charset="0"/>
                </a:rPr>
                <a:t>Kwaliteits-ontwikkeling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C93B6831-2C79-4309-AD8D-0A2B0200432C}"/>
              </a:ext>
            </a:extLst>
          </p:cNvPr>
          <p:cNvSpPr/>
          <p:nvPr/>
        </p:nvSpPr>
        <p:spPr>
          <a:xfrm>
            <a:off x="1767478" y="3734814"/>
            <a:ext cx="239463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nl-NL" sz="20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Directeur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Werkplekbegeleider2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P&amp;O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Schoolopleider1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Onderzoekscoord.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C499637-BEFF-4A43-87F8-1AFAD13FA807}"/>
              </a:ext>
            </a:extLst>
          </p:cNvPr>
          <p:cNvSpPr/>
          <p:nvPr/>
        </p:nvSpPr>
        <p:spPr>
          <a:xfrm>
            <a:off x="5045248" y="3734814"/>
            <a:ext cx="239463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nl-NL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Instituutsopleider1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Werkplekbegeleider1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Werkplekbegeleider4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Student2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Afdelingsleider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D1B8E8F-3BA8-4572-BC66-F743682A2686}"/>
              </a:ext>
            </a:extLst>
          </p:cNvPr>
          <p:cNvSpPr/>
          <p:nvPr/>
        </p:nvSpPr>
        <p:spPr>
          <a:xfrm>
            <a:off x="8430059" y="3734813"/>
            <a:ext cx="239463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nl-NL" sz="20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Student1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Schoolopleider2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Werkplekbegeleider3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Coach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Instituutsopleider2</a:t>
            </a:r>
          </a:p>
          <a:p>
            <a:pPr algn="ctr">
              <a:spcAft>
                <a:spcPts val="0"/>
              </a:spcAft>
            </a:pPr>
            <a:r>
              <a:rPr lang="nl-NL" sz="2000" dirty="0">
                <a:latin typeface="Calibri" panose="020F0502020204030204" pitchFamily="34" charset="0"/>
                <a:ea typeface="Calibri" panose="020F0502020204030204" pitchFamily="34" charset="0"/>
              </a:rPr>
              <a:t>Starter</a:t>
            </a:r>
          </a:p>
        </p:txBody>
      </p:sp>
    </p:spTree>
    <p:extLst>
      <p:ext uri="{BB962C8B-B14F-4D97-AF65-F5344CB8AC3E}">
        <p14:creationId xmlns:p14="http://schemas.microsoft.com/office/powerpoint/2010/main" val="10410717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12DD9-82DE-4C14-A523-4EE9AE5C8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6C4666-5697-4902-ADD8-D689C0D105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13:00u	    Welkom + toelichting context en thema’s</a:t>
            </a:r>
          </a:p>
          <a:p>
            <a:pPr marL="0" indent="0">
              <a:buNone/>
            </a:pPr>
            <a:r>
              <a:rPr lang="nl-NL" dirty="0"/>
              <a:t>13:15u	    Ronde 1: Aan de slag met thema I </a:t>
            </a:r>
            <a:r>
              <a:rPr lang="nl-NL" sz="2400" dirty="0"/>
              <a:t>(70 min)</a:t>
            </a:r>
          </a:p>
          <a:p>
            <a:pPr marL="0" indent="0">
              <a:buNone/>
            </a:pPr>
            <a:r>
              <a:rPr lang="nl-NL" dirty="0"/>
              <a:t>14:25u	    Ronde 2: Aan de slag met thema II </a:t>
            </a:r>
            <a:r>
              <a:rPr lang="nl-NL" sz="2400" dirty="0"/>
              <a:t>(70 min)</a:t>
            </a:r>
          </a:p>
          <a:p>
            <a:pPr marL="0" indent="0">
              <a:buNone/>
            </a:pPr>
            <a:r>
              <a:rPr lang="nl-NL" dirty="0"/>
              <a:t>15:35u	    Pauze</a:t>
            </a:r>
          </a:p>
          <a:p>
            <a:pPr marL="0" indent="0">
              <a:buNone/>
            </a:pPr>
            <a:r>
              <a:rPr lang="nl-NL" dirty="0"/>
              <a:t>15:50u	    Ronde 3: Aan de slag met thema III </a:t>
            </a:r>
            <a:r>
              <a:rPr lang="nl-NL" sz="2400" dirty="0"/>
              <a:t>(70 min)</a:t>
            </a:r>
          </a:p>
          <a:p>
            <a:pPr marL="0" indent="0">
              <a:buNone/>
            </a:pPr>
            <a:r>
              <a:rPr lang="nl-NL" dirty="0"/>
              <a:t>17:00u	    Terugkijken en afsluiten</a:t>
            </a:r>
          </a:p>
          <a:p>
            <a:pPr marL="0" indent="0">
              <a:buNone/>
            </a:pPr>
            <a:r>
              <a:rPr lang="nl-NL" dirty="0"/>
              <a:t>17:15u	    Einde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71280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08E82-383A-4D25-863C-DA36CB9CF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Meer </a:t>
            </a:r>
            <a:r>
              <a:rPr lang="en-US" dirty="0" err="1"/>
              <a:t>lezen</a:t>
            </a:r>
            <a:r>
              <a:rPr lang="en-US" dirty="0"/>
              <a:t>?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C99368-0563-457F-8E19-3980BF47E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4976" y="1600203"/>
            <a:ext cx="8977423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www.passievoorleren.eu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dirty="0"/>
              <a:t>https://www.platformsamenopleiden.nl/knowledge-item/opleidingsschool-passie-voor-leren-maakt-tool-voor-kwaliteitsontwikkeling/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dirty="0"/>
              <a:t>VELON </a:t>
            </a:r>
            <a:r>
              <a:rPr lang="en-US" sz="2400" dirty="0" err="1"/>
              <a:t>Kennisbasis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</a:t>
            </a:r>
            <a:r>
              <a:rPr lang="en-US" sz="2400" dirty="0" err="1"/>
              <a:t>Lerarenopleiders</a:t>
            </a:r>
            <a:r>
              <a:rPr lang="en-US" sz="2400" dirty="0"/>
              <a:t>. </a:t>
            </a:r>
            <a:r>
              <a:rPr lang="en-US" sz="2400" dirty="0" err="1"/>
              <a:t>Katern</a:t>
            </a:r>
            <a:r>
              <a:rPr lang="en-US" sz="2400" dirty="0"/>
              <a:t> 4: </a:t>
            </a:r>
            <a:r>
              <a:rPr lang="en-US" sz="2400" dirty="0" err="1"/>
              <a:t>Samen</a:t>
            </a:r>
            <a:r>
              <a:rPr lang="en-US" sz="2400" dirty="0"/>
              <a:t> in de School </a:t>
            </a:r>
            <a:r>
              <a:rPr lang="en-US" sz="2400" dirty="0" err="1"/>
              <a:t>Opleiden</a:t>
            </a:r>
            <a:r>
              <a:rPr lang="en-US" sz="2400" dirty="0"/>
              <a:t>. </a:t>
            </a:r>
            <a:r>
              <a:rPr lang="en-US" sz="2400" dirty="0">
                <a:solidFill>
                  <a:srgbClr val="00206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Klik </a:t>
            </a:r>
            <a:r>
              <a:rPr lang="en-US" sz="2400" dirty="0" err="1">
                <a:solidFill>
                  <a:srgbClr val="00206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hier</a:t>
            </a:r>
            <a:r>
              <a:rPr lang="en-US" sz="2400" dirty="0">
                <a:solidFill>
                  <a:srgbClr val="002060"/>
                </a:solidFill>
              </a:rPr>
              <a:t>.</a:t>
            </a:r>
            <a:endParaRPr lang="nl-NL" sz="2400" dirty="0">
              <a:solidFill>
                <a:srgbClr val="002060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266C48E-9011-47B3-B407-F7662CB9E4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4091172"/>
            <a:ext cx="1200395" cy="1692360"/>
          </a:xfrm>
          <a:prstGeom prst="rect">
            <a:avLst/>
          </a:prstGeom>
        </p:spPr>
      </p:pic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27F56490-4AF2-4FD7-A70E-4641C4A498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" y="2185060"/>
            <a:ext cx="1384116" cy="1906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294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12DD9-82DE-4C14-A523-4EE9AE5C8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6C4666-5697-4902-ADD8-D689C0D105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13:00u	    Welkom + toelichting context en thema’s</a:t>
            </a:r>
          </a:p>
          <a:p>
            <a:pPr marL="0" indent="0">
              <a:buNone/>
            </a:pPr>
            <a:r>
              <a:rPr lang="nl-NL" dirty="0"/>
              <a:t>13:15u	    Ronde 1: Aan de slag met thema I </a:t>
            </a:r>
            <a:r>
              <a:rPr lang="nl-NL" sz="2400" dirty="0"/>
              <a:t>(70 min)</a:t>
            </a:r>
          </a:p>
          <a:p>
            <a:pPr marL="0" indent="0">
              <a:buNone/>
            </a:pPr>
            <a:r>
              <a:rPr lang="nl-NL" dirty="0"/>
              <a:t>14:25u	    Ronde 2: Aan de slag met thema II </a:t>
            </a:r>
            <a:r>
              <a:rPr lang="nl-NL" sz="2400" dirty="0"/>
              <a:t>(70 min)</a:t>
            </a:r>
          </a:p>
          <a:p>
            <a:pPr marL="0" indent="0">
              <a:buNone/>
            </a:pPr>
            <a:r>
              <a:rPr lang="nl-NL" dirty="0"/>
              <a:t>15:35u	    Pauze</a:t>
            </a:r>
          </a:p>
          <a:p>
            <a:pPr marL="0" indent="0">
              <a:buNone/>
            </a:pPr>
            <a:r>
              <a:rPr lang="nl-NL" dirty="0"/>
              <a:t>15:50u	    Ronde 3: Aan de slag met thema III </a:t>
            </a:r>
            <a:r>
              <a:rPr lang="nl-NL" sz="2400" dirty="0"/>
              <a:t>(70 min)</a:t>
            </a:r>
          </a:p>
          <a:p>
            <a:pPr marL="0" indent="0">
              <a:buNone/>
            </a:pPr>
            <a:r>
              <a:rPr lang="nl-NL" dirty="0"/>
              <a:t>17:00u	    Terugkijken en afsluiten</a:t>
            </a:r>
          </a:p>
          <a:p>
            <a:pPr marL="0" indent="0">
              <a:buNone/>
            </a:pPr>
            <a:r>
              <a:rPr lang="nl-NL" dirty="0"/>
              <a:t>17:15u	    Einde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3606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5D3B0-DE36-4CAD-8C21-3BC4FCEE2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32017"/>
            <a:ext cx="10972800" cy="1143000"/>
          </a:xfrm>
        </p:spPr>
        <p:txBody>
          <a:bodyPr/>
          <a:lstStyle/>
          <a:p>
            <a:r>
              <a:rPr lang="nl-NL" dirty="0"/>
              <a:t>Doelen van de tool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67CB3B-B663-4ED8-9B33-7C0FF976B9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975158"/>
            <a:ext cx="10972800" cy="424161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/>
              <a:t>Samen betekenis geven aan het concept Samen Opleiden en Samen Professionaliseren.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Gedeeld eigenaarschap voor de kwaliteit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De school krijgt zelf inzicht in waar ze staan als (toekomstig) opleidingsschool.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Partnerschap breed inzicht in rode lijnen in de sterke punten en aandachtspunten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6110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AF3BE526-FBFC-45A9-A1FA-FE8AD342EB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4185" y="1964987"/>
            <a:ext cx="5608215" cy="29162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F4DF86-C651-40DB-AF1B-7FF31AC70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tool: kwaliteitszorg 2.0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6E2DCD-1933-4311-946B-98673DD65F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84556"/>
            <a:ext cx="9808723" cy="424161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Aan de slag!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Reflecteren met verdieping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Multidisciplinair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Samen duiden en conclusies trekken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 marL="0" indent="0">
              <a:buNone/>
            </a:pPr>
            <a:r>
              <a:rPr lang="nl-NL" dirty="0"/>
              <a:t>Met als doel gedeeld eigenaarschap voor de kwaliteit.</a:t>
            </a:r>
          </a:p>
        </p:txBody>
      </p:sp>
    </p:spTree>
    <p:extLst>
      <p:ext uri="{BB962C8B-B14F-4D97-AF65-F5344CB8AC3E}">
        <p14:creationId xmlns:p14="http://schemas.microsoft.com/office/powerpoint/2010/main" val="1318001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0A985-6569-4F3C-8468-A6BCE3C66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Waarom samen opleiden?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BC964F1F-7B31-4058-B2FB-F7FE23EF1DC9}"/>
              </a:ext>
            </a:extLst>
          </p:cNvPr>
          <p:cNvSpPr txBox="1"/>
          <p:nvPr/>
        </p:nvSpPr>
        <p:spPr>
          <a:xfrm>
            <a:off x="1197107" y="2891495"/>
            <a:ext cx="36292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>
                <a:latin typeface="Roboto  "/>
              </a:rPr>
              <a:t>Verbinden leren op het instituut en in de praktijk</a:t>
            </a:r>
            <a:r>
              <a:rPr lang="nl-NL" sz="2000" dirty="0">
                <a:latin typeface="Roboto  "/>
              </a:rPr>
              <a:t>: het verkleinen van de kloof tussen theorie en praktijk</a:t>
            </a:r>
            <a:endParaRPr lang="nl-NL" sz="2000" b="1" i="1" dirty="0">
              <a:latin typeface="Roboto  "/>
            </a:endParaRPr>
          </a:p>
        </p:txBody>
      </p:sp>
      <p:pic>
        <p:nvPicPr>
          <p:cNvPr id="14" name="Afbeelding 3">
            <a:extLst>
              <a:ext uri="{FF2B5EF4-FFF2-40B4-BE49-F238E27FC236}">
                <a16:creationId xmlns:a16="http://schemas.microsoft.com/office/drawing/2014/main" id="{2D1A1244-492C-41A7-BC1F-FC77CFAF1A7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933" y="1959343"/>
            <a:ext cx="3094203" cy="179380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03546B8-DE13-4812-B03F-0ED81F4C8A0C}"/>
              </a:ext>
            </a:extLst>
          </p:cNvPr>
          <p:cNvSpPr/>
          <p:nvPr/>
        </p:nvSpPr>
        <p:spPr>
          <a:xfrm>
            <a:off x="1309933" y="4998493"/>
            <a:ext cx="33144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b="1" dirty="0">
                <a:latin typeface="Roboto  "/>
                <a:ea typeface="Calibri" panose="020F0502020204030204" pitchFamily="34" charset="0"/>
                <a:cs typeface="Arial" panose="020B0604020202020204" pitchFamily="34" charset="0"/>
              </a:rPr>
              <a:t>Aanpak voor lerarentekort:</a:t>
            </a:r>
            <a:br>
              <a:rPr lang="nl-NL" sz="2000" dirty="0">
                <a:latin typeface="Roboto  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nl-NL" sz="2000" dirty="0">
                <a:latin typeface="Roboto  "/>
                <a:ea typeface="Calibri" panose="020F0502020204030204" pitchFamily="34" charset="0"/>
                <a:cs typeface="Arial" panose="020B0604020202020204" pitchFamily="34" charset="0"/>
              </a:rPr>
              <a:t>verminderen uitval van docenten in de eerste jaren </a:t>
            </a:r>
            <a:endParaRPr lang="nl-NL" sz="2000" dirty="0">
              <a:latin typeface="Roboto  "/>
            </a:endParaRPr>
          </a:p>
        </p:txBody>
      </p:sp>
      <p:pic>
        <p:nvPicPr>
          <p:cNvPr id="15" name="Afbeelding 9">
            <a:extLst>
              <a:ext uri="{FF2B5EF4-FFF2-40B4-BE49-F238E27FC236}">
                <a16:creationId xmlns:a16="http://schemas.microsoft.com/office/drawing/2014/main" id="{1E2C0709-D949-4987-857C-F07781858F98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832" y="4582132"/>
            <a:ext cx="2069523" cy="12331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Afbeelding 11">
            <a:extLst>
              <a:ext uri="{FF2B5EF4-FFF2-40B4-BE49-F238E27FC236}">
                <a16:creationId xmlns:a16="http://schemas.microsoft.com/office/drawing/2014/main" id="{D64B22A4-746E-441C-9B4E-0FE5083D0247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2575" y="1706323"/>
            <a:ext cx="2409825" cy="13914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Afbeelding 13">
            <a:extLst>
              <a:ext uri="{FF2B5EF4-FFF2-40B4-BE49-F238E27FC236}">
                <a16:creationId xmlns:a16="http://schemas.microsoft.com/office/drawing/2014/main" id="{ECD719F8-F62F-4C77-89F2-5D681B202CFB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2625" y="3910355"/>
            <a:ext cx="2409825" cy="144462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65885E4-A4B2-4024-961E-305D7A2ACE3C}"/>
              </a:ext>
            </a:extLst>
          </p:cNvPr>
          <p:cNvSpPr/>
          <p:nvPr/>
        </p:nvSpPr>
        <p:spPr>
          <a:xfrm>
            <a:off x="5814950" y="5009752"/>
            <a:ext cx="5324105" cy="10620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000" b="1" dirty="0">
                <a:latin typeface="Roboto  "/>
                <a:ea typeface="Calibri" panose="020F0502020204030204" pitchFamily="34" charset="0"/>
                <a:cs typeface="Arial" panose="020B0604020202020204" pitchFamily="34" charset="0"/>
              </a:rPr>
              <a:t>Professionalisering en talentontwikkeling</a:t>
            </a:r>
            <a:br>
              <a:rPr lang="nl-NL" sz="2000" dirty="0">
                <a:latin typeface="Roboto  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nl-NL" sz="2000" dirty="0">
                <a:latin typeface="Roboto  "/>
                <a:ea typeface="Calibri" panose="020F0502020204030204" pitchFamily="34" charset="0"/>
                <a:cs typeface="Arial" panose="020B0604020202020204" pitchFamily="34" charset="0"/>
              </a:rPr>
              <a:t>Door samen onderwijs te ontwikkelen en uit te voeren leren we van en met elkaar.</a:t>
            </a:r>
            <a:endParaRPr lang="nl-NL" sz="2000" dirty="0">
              <a:effectLst/>
              <a:latin typeface="Roboto  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16039FC-F4D1-47DA-AF8D-28B14D751720}"/>
              </a:ext>
            </a:extLst>
          </p:cNvPr>
          <p:cNvSpPr/>
          <p:nvPr/>
        </p:nvSpPr>
        <p:spPr>
          <a:xfrm>
            <a:off x="6081778" y="2534856"/>
            <a:ext cx="4603843" cy="1720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000" b="1" dirty="0">
                <a:latin typeface="Roboto  "/>
                <a:ea typeface="Calibri" panose="020F0502020204030204" pitchFamily="34" charset="0"/>
                <a:cs typeface="Arial" panose="020B0604020202020204" pitchFamily="34" charset="0"/>
              </a:rPr>
              <a:t>Leven lang leren en leren te leren</a:t>
            </a:r>
            <a:br>
              <a:rPr lang="nl-NL" sz="2000" dirty="0">
                <a:latin typeface="Roboto  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nl-NL" sz="2000" dirty="0">
                <a:latin typeface="Roboto  "/>
                <a:ea typeface="Calibri" panose="020F0502020204030204" pitchFamily="34" charset="0"/>
                <a:cs typeface="Arial" panose="020B0604020202020204" pitchFamily="34" charset="0"/>
              </a:rPr>
              <a:t>S</a:t>
            </a:r>
            <a:r>
              <a:rPr lang="nl-NL" sz="2000" dirty="0">
                <a:latin typeface="Roboto  "/>
              </a:rPr>
              <a:t>pecifieke aandacht voor het leren (leren) en samen</a:t>
            </a:r>
            <a:r>
              <a:rPr lang="nl-NL" sz="2000" dirty="0">
                <a:latin typeface="Roboto  "/>
                <a:ea typeface="Calibri" panose="020F0502020204030204" pitchFamily="34" charset="0"/>
                <a:cs typeface="Arial" panose="020B0604020202020204" pitchFamily="34" charset="0"/>
              </a:rPr>
              <a:t> ontwikkelen voorwaardelijk om om te gaan met de veranderingen in de maatschappij.</a:t>
            </a:r>
            <a:endParaRPr lang="nl-NL" sz="2000" dirty="0">
              <a:effectLst/>
              <a:latin typeface="Roboto  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101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3F3523B-481B-4451-BB95-EF1E8A7BC0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804" y="5432931"/>
            <a:ext cx="11597362" cy="363568"/>
          </a:xfrm>
        </p:spPr>
        <p:txBody>
          <a:bodyPr/>
          <a:lstStyle/>
          <a:p>
            <a:pPr marL="0" indent="0">
              <a:buNone/>
            </a:pPr>
            <a:r>
              <a:rPr lang="nl-NL" sz="2600" dirty="0"/>
              <a:t>Van begeleiden op de werkplek… 			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AB108C7-AE85-47F0-891B-7D7170B95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965" y="550193"/>
            <a:ext cx="10951054" cy="1143000"/>
          </a:xfrm>
        </p:spPr>
        <p:txBody>
          <a:bodyPr/>
          <a:lstStyle/>
          <a:p>
            <a:r>
              <a:rPr lang="nl-NL" sz="4000" dirty="0"/>
              <a:t>Wat houdt Samen Opleiden in op de school? </a:t>
            </a:r>
          </a:p>
        </p:txBody>
      </p:sp>
      <p:sp>
        <p:nvSpPr>
          <p:cNvPr id="5" name="Tijdelijke aanduiding voor inhoud 5">
            <a:extLst>
              <a:ext uri="{FF2B5EF4-FFF2-40B4-BE49-F238E27FC236}">
                <a16:creationId xmlns:a16="http://schemas.microsoft.com/office/drawing/2014/main" id="{9C2861F3-734A-4298-8D25-99EB85C44266}"/>
              </a:ext>
            </a:extLst>
          </p:cNvPr>
          <p:cNvSpPr txBox="1">
            <a:spLocks/>
          </p:cNvSpPr>
          <p:nvPr/>
        </p:nvSpPr>
        <p:spPr bwMode="auto">
          <a:xfrm>
            <a:off x="1065804" y="1809644"/>
            <a:ext cx="11597362" cy="363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ヒラギノ角ゴ Pro W3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ヒラギノ角ゴ Pro W3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ヒラギノ角ゴ Pro W3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ヒラギノ角ゴ Pro W3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nl-NL" sz="2600" dirty="0">
                <a:latin typeface="Roboto" panose="02000000000000000000" pitchFamily="2" charset="0"/>
                <a:ea typeface="Roboto" panose="02000000000000000000" pitchFamily="2" charset="0"/>
              </a:rPr>
              <a:t>Van stageschool…							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52A626-54B1-4FB0-8EAF-53145C5D0022}"/>
              </a:ext>
            </a:extLst>
          </p:cNvPr>
          <p:cNvSpPr/>
          <p:nvPr/>
        </p:nvSpPr>
        <p:spPr>
          <a:xfrm>
            <a:off x="6526488" y="1767224"/>
            <a:ext cx="387798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600" dirty="0">
                <a:latin typeface="Roboto" panose="02000000000000000000" pitchFamily="2" charset="0"/>
                <a:ea typeface="Roboto" panose="02000000000000000000" pitchFamily="2" charset="0"/>
              </a:rPr>
              <a:t>…naar opleidingsschool	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AD05C1A-758D-4A25-A738-5E684DB97628}"/>
              </a:ext>
            </a:extLst>
          </p:cNvPr>
          <p:cNvSpPr/>
          <p:nvPr/>
        </p:nvSpPr>
        <p:spPr>
          <a:xfrm>
            <a:off x="6755704" y="5394951"/>
            <a:ext cx="6096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2600" dirty="0">
                <a:latin typeface="Roboto" panose="02000000000000000000" pitchFamily="2" charset="0"/>
                <a:ea typeface="Roboto" panose="02000000000000000000" pitchFamily="2" charset="0"/>
              </a:rPr>
              <a:t> …naar coachen én opleiden 				op de werkplek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7F14D0B7-97D5-4E67-98B8-D203EA962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965" y="2372287"/>
            <a:ext cx="6446051" cy="3343889"/>
          </a:xfrm>
          <a:prstGeom prst="rect">
            <a:avLst/>
          </a:prstGeom>
        </p:spPr>
      </p:pic>
      <p:pic>
        <p:nvPicPr>
          <p:cNvPr id="8" name="Picture 7" descr="A picture containing dark, computer, person, room&#10;&#10;Description automatically generated">
            <a:extLst>
              <a:ext uri="{FF2B5EF4-FFF2-40B4-BE49-F238E27FC236}">
                <a16:creationId xmlns:a16="http://schemas.microsoft.com/office/drawing/2014/main" id="{91C01D64-695E-4A32-973A-B921DE56F0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8606" y="2211192"/>
            <a:ext cx="5713747" cy="296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270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5B9BCFE2-8B27-45AB-9029-A4C87E99C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091" y="1846224"/>
            <a:ext cx="11529869" cy="4259813"/>
          </a:xfrm>
        </p:spPr>
        <p:txBody>
          <a:bodyPr/>
          <a:lstStyle/>
          <a:p>
            <a:r>
              <a:rPr lang="en-US" sz="2800" dirty="0"/>
              <a:t>WPB, SO </a:t>
            </a:r>
            <a:r>
              <a:rPr lang="en-US" sz="2800" dirty="0" err="1"/>
              <a:t>en</a:t>
            </a:r>
            <a:r>
              <a:rPr lang="en-US" sz="2800" dirty="0"/>
              <a:t> IO </a:t>
            </a:r>
            <a:r>
              <a:rPr lang="en-US" sz="2800" dirty="0" err="1"/>
              <a:t>samen</a:t>
            </a:r>
            <a:r>
              <a:rPr lang="en-US" sz="2800" dirty="0"/>
              <a:t> </a:t>
            </a:r>
            <a:r>
              <a:rPr lang="en-US" sz="2800" dirty="0" err="1"/>
              <a:t>verantwoordelijk</a:t>
            </a:r>
            <a:r>
              <a:rPr lang="en-US" sz="2800" dirty="0"/>
              <a:t> </a:t>
            </a:r>
            <a:r>
              <a:rPr lang="en-US" sz="2800" dirty="0" err="1"/>
              <a:t>voor</a:t>
            </a:r>
            <a:r>
              <a:rPr lang="en-US" sz="2800" dirty="0"/>
              <a:t> </a:t>
            </a:r>
            <a:r>
              <a:rPr lang="en-US" sz="2800" dirty="0" err="1"/>
              <a:t>coachen</a:t>
            </a:r>
            <a:r>
              <a:rPr lang="en-US" sz="2800" dirty="0"/>
              <a:t> </a:t>
            </a:r>
            <a:r>
              <a:rPr lang="en-US" sz="2800" dirty="0" err="1"/>
              <a:t>én</a:t>
            </a:r>
            <a:r>
              <a:rPr lang="en-US" sz="2800" dirty="0"/>
              <a:t> </a:t>
            </a:r>
            <a:r>
              <a:rPr lang="en-US" sz="2800" dirty="0" err="1"/>
              <a:t>opleiden</a:t>
            </a:r>
            <a:endParaRPr lang="en-US" sz="2800" dirty="0"/>
          </a:p>
          <a:p>
            <a:r>
              <a:rPr lang="en-US" sz="2800" dirty="0"/>
              <a:t>WPB </a:t>
            </a:r>
            <a:r>
              <a:rPr lang="en-US" sz="2800" dirty="0" err="1"/>
              <a:t>en</a:t>
            </a:r>
            <a:r>
              <a:rPr lang="en-US" sz="2800" dirty="0"/>
              <a:t> SO </a:t>
            </a:r>
            <a:r>
              <a:rPr lang="en-US" sz="2800" dirty="0" err="1"/>
              <a:t>mede</a:t>
            </a:r>
            <a:r>
              <a:rPr lang="en-US" sz="2800" dirty="0"/>
              <a:t> HBO/WO-docent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D21BB445-BCB9-4BD4-97F6-7D748561CF13}"/>
              </a:ext>
            </a:extLst>
          </p:cNvPr>
          <p:cNvSpPr txBox="1"/>
          <p:nvPr/>
        </p:nvSpPr>
        <p:spPr>
          <a:xfrm>
            <a:off x="4494563" y="1166361"/>
            <a:ext cx="25730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err="1">
                <a:latin typeface="Roboto" panose="02000000000000000000" pitchFamily="2" charset="0"/>
                <a:ea typeface="Roboto" panose="02000000000000000000" pitchFamily="2" charset="0"/>
              </a:rPr>
              <a:t>Inzicht</a:t>
            </a:r>
            <a:r>
              <a:rPr lang="en-US" sz="2400" i="1" dirty="0">
                <a:latin typeface="Roboto" panose="02000000000000000000" pitchFamily="2" charset="0"/>
                <a:ea typeface="Roboto" panose="02000000000000000000" pitchFamily="2" charset="0"/>
              </a:rPr>
              <a:t> in de </a:t>
            </a:r>
            <a:r>
              <a:rPr lang="en-US" sz="2400" i="1" dirty="0" err="1">
                <a:latin typeface="Roboto" panose="02000000000000000000" pitchFamily="2" charset="0"/>
                <a:ea typeface="Roboto" panose="02000000000000000000" pitchFamily="2" charset="0"/>
              </a:rPr>
              <a:t>lat</a:t>
            </a:r>
            <a:endParaRPr lang="nl-NL" sz="2400" i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1AE479BF-AC59-4980-90AC-4BB41FAC4DC0}"/>
              </a:ext>
            </a:extLst>
          </p:cNvPr>
          <p:cNvSpPr txBox="1"/>
          <p:nvPr/>
        </p:nvSpPr>
        <p:spPr>
          <a:xfrm>
            <a:off x="2706957" y="3196762"/>
            <a:ext cx="1031358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Dat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vraagt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er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bijvoorbeeld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om: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…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dat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iedere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WPB in eigen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woorden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aan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het begin van de stage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uit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kan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leggen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wat het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beoogde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niveau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is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dat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student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aan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het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einde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dient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te </a:t>
            </a: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behalen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r>
              <a:rPr lang="en-US" sz="1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endParaRPr lang="en-US" sz="1000" dirty="0">
              <a:solidFill>
                <a:schemeClr val="accent5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…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dat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opleiders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op de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werkplek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(wpb):</a:t>
            </a:r>
          </a:p>
          <a:p>
            <a:pPr marL="342900" indent="-342900">
              <a:buFontTx/>
              <a:buChar char="-"/>
            </a:pP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studenten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coachen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om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goede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leerdoelen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te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verwoorden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activiteiten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				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kiezen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die op de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werkplek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beschikbaar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zijn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om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aan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die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leerdoelen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te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werken</a:t>
            </a:r>
            <a:endParaRPr lang="en-GB" sz="2000" dirty="0">
              <a:solidFill>
                <a:schemeClr val="accent5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342900" indent="-342900">
              <a:buFontTx/>
              <a:buChar char="-"/>
            </a:pP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Studenten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leren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betekenisvol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te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reflecteren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Samen met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opleiders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van het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instituut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beoordelen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endParaRPr lang="nl-NL" sz="2000" dirty="0">
              <a:solidFill>
                <a:schemeClr val="accent5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en-US" sz="2000" dirty="0">
              <a:solidFill>
                <a:schemeClr val="accent5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en-US" sz="20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2A9FB8DF-A26F-4384-85EF-93B545F8E15E}"/>
              </a:ext>
            </a:extLst>
          </p:cNvPr>
          <p:cNvSpPr txBox="1"/>
          <p:nvPr/>
        </p:nvSpPr>
        <p:spPr>
          <a:xfrm>
            <a:off x="637953" y="5050936"/>
            <a:ext cx="15761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“</a:t>
            </a:r>
            <a:r>
              <a:rPr lang="en-US" sz="1400" i="1" dirty="0" err="1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Als</a:t>
            </a:r>
            <a:r>
              <a:rPr lang="en-US" sz="1400" i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400" i="1" dirty="0" err="1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lerende</a:t>
            </a:r>
            <a:r>
              <a:rPr lang="en-US" sz="1400" i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400" i="1" dirty="0" err="1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kan</a:t>
            </a:r>
            <a:r>
              <a:rPr lang="en-US" sz="1400" i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400" i="1" dirty="0" err="1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ik</a:t>
            </a:r>
            <a:r>
              <a:rPr lang="en-US" sz="1400" i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400" i="1" dirty="0" err="1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niet</a:t>
            </a:r>
            <a:r>
              <a:rPr lang="en-US" sz="1400" i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400" i="1" dirty="0" err="1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vragen</a:t>
            </a:r>
            <a:r>
              <a:rPr lang="en-US" sz="1400" i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400" i="1" dirty="0" err="1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naar</a:t>
            </a:r>
            <a:r>
              <a:rPr lang="en-US" sz="1400" i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wat </a:t>
            </a:r>
            <a:r>
              <a:rPr lang="en-US" sz="1400" i="1" dirty="0" err="1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ik</a:t>
            </a:r>
            <a:r>
              <a:rPr lang="en-US" sz="1400" i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400" i="1" dirty="0" err="1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nog</a:t>
            </a:r>
            <a:r>
              <a:rPr lang="en-US" sz="1400" i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400" i="1" dirty="0" err="1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niet</a:t>
            </a:r>
            <a:r>
              <a:rPr lang="en-US" sz="1400" i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sz="1400" i="1" dirty="0" err="1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weet</a:t>
            </a:r>
            <a:r>
              <a:rPr lang="en-US" sz="1400" i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”</a:t>
            </a:r>
            <a:endParaRPr lang="nl-NL" sz="1400" i="1" dirty="0">
              <a:solidFill>
                <a:schemeClr val="accent5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E1DDDCE-BBAE-43CE-9749-29AE56B7C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965" y="337251"/>
            <a:ext cx="10951054" cy="1143000"/>
          </a:xfrm>
        </p:spPr>
        <p:txBody>
          <a:bodyPr/>
          <a:lstStyle/>
          <a:p>
            <a:r>
              <a:rPr lang="nl-NL" sz="4000" dirty="0"/>
              <a:t>Wat houdt Samen Opleiden in op de school? 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7101FFAF-47E1-4E74-A47C-19D21571E8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73" y="3769104"/>
            <a:ext cx="2743200" cy="142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883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5B9BCFE2-8B27-45AB-9029-A4C87E99CB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Benutten</a:t>
            </a:r>
            <a:r>
              <a:rPr lang="en-US" dirty="0"/>
              <a:t> </a:t>
            </a:r>
            <a:r>
              <a:rPr lang="en-US" dirty="0" err="1"/>
              <a:t>specifieke</a:t>
            </a:r>
            <a:r>
              <a:rPr lang="en-US" dirty="0"/>
              <a:t> context school(</a:t>
            </a:r>
            <a:r>
              <a:rPr lang="en-US" dirty="0" err="1"/>
              <a:t>locatie</a:t>
            </a:r>
            <a:r>
              <a:rPr lang="en-US" dirty="0"/>
              <a:t>).</a:t>
            </a:r>
          </a:p>
          <a:p>
            <a:r>
              <a:rPr lang="en-US" dirty="0" err="1"/>
              <a:t>Opleidingscurriculum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leeractiviteiten</a:t>
            </a:r>
            <a:r>
              <a:rPr lang="en-US" dirty="0"/>
              <a:t> per </a:t>
            </a:r>
            <a:r>
              <a:rPr lang="en-US" dirty="0" err="1"/>
              <a:t>doelgroep</a:t>
            </a:r>
            <a:r>
              <a:rPr lang="en-US" dirty="0"/>
              <a:t>.</a:t>
            </a:r>
            <a:endParaRPr lang="nl-NL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4C23480-5C58-4CBC-9D4F-7BD117C55FB4}"/>
              </a:ext>
            </a:extLst>
          </p:cNvPr>
          <p:cNvSpPr txBox="1">
            <a:spLocks/>
          </p:cNvSpPr>
          <p:nvPr/>
        </p:nvSpPr>
        <p:spPr bwMode="auto">
          <a:xfrm>
            <a:off x="1122218" y="274638"/>
            <a:ext cx="978130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ヒラギノ角ゴ Pro W3" charset="0"/>
                <a:cs typeface="ヒラギノ角ゴ Pro W3" charset="0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nl-NL" sz="4000"/>
              <a:t>Wat houdt Samen Opleiden in op de school? </a:t>
            </a:r>
            <a:endParaRPr lang="nl-NL" sz="4000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A4345D0A-45F5-4873-842F-03810023E395}"/>
              </a:ext>
            </a:extLst>
          </p:cNvPr>
          <p:cNvSpPr txBox="1"/>
          <p:nvPr/>
        </p:nvSpPr>
        <p:spPr>
          <a:xfrm>
            <a:off x="4327452" y="1047255"/>
            <a:ext cx="3051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err="1"/>
              <a:t>Inzicht</a:t>
            </a:r>
            <a:r>
              <a:rPr lang="en-US" sz="2400" i="1" dirty="0"/>
              <a:t> in de context</a:t>
            </a:r>
            <a:endParaRPr lang="nl-NL" sz="2400" i="1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3DCC93B6-1173-4131-83EB-735E7143EC76}"/>
              </a:ext>
            </a:extLst>
          </p:cNvPr>
          <p:cNvSpPr txBox="1"/>
          <p:nvPr/>
        </p:nvSpPr>
        <p:spPr>
          <a:xfrm>
            <a:off x="856081" y="3094074"/>
            <a:ext cx="1031358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err="1">
                <a:solidFill>
                  <a:schemeClr val="accent5">
                    <a:lumMod val="50000"/>
                  </a:schemeClr>
                </a:solidFill>
              </a:rPr>
              <a:t>Dat</a:t>
            </a:r>
            <a:r>
              <a:rPr lang="en-US" sz="22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b="1" dirty="0" err="1">
                <a:solidFill>
                  <a:schemeClr val="accent5">
                    <a:lumMod val="50000"/>
                  </a:schemeClr>
                </a:solidFill>
              </a:rPr>
              <a:t>vraagt</a:t>
            </a:r>
            <a:r>
              <a:rPr lang="en-US" sz="22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b="1" dirty="0" err="1">
                <a:solidFill>
                  <a:schemeClr val="accent5">
                    <a:lumMod val="50000"/>
                  </a:schemeClr>
                </a:solidFill>
              </a:rPr>
              <a:t>er</a:t>
            </a:r>
            <a:r>
              <a:rPr lang="en-US" sz="22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b="1" dirty="0" err="1">
                <a:solidFill>
                  <a:schemeClr val="accent5">
                    <a:lumMod val="50000"/>
                  </a:schemeClr>
                </a:solidFill>
              </a:rPr>
              <a:t>bijvoorbeeld</a:t>
            </a:r>
            <a:r>
              <a:rPr lang="en-US" sz="2200" b="1" dirty="0">
                <a:solidFill>
                  <a:schemeClr val="accent5">
                    <a:lumMod val="50000"/>
                  </a:schemeClr>
                </a:solidFill>
              </a:rPr>
              <a:t> om:</a:t>
            </a:r>
          </a:p>
          <a:p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…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dat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wij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als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opleiders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(IO, SO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en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WPB) in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kaart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brengen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wat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leeractiviteiten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zijn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binnen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onze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school, wat past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bij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welk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niveau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(do’s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en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don’t’s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per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doelgroep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). </a:t>
            </a:r>
          </a:p>
          <a:p>
            <a:endParaRPr lang="en-US" sz="22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Dit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is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voorwaardelijk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om:</a:t>
            </a:r>
          </a:p>
          <a:p>
            <a:pPr marL="342900" indent="-342900">
              <a:buFontTx/>
              <a:buChar char="-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De student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te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helpen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bij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het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opstellen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van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passende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doelen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pPr marL="342900" indent="-342900">
              <a:buFontTx/>
              <a:buChar char="-"/>
            </a:pP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De student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te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stimuleren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passende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leeractiviteiten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te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ondernemen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pPr marL="342900" indent="-342900">
              <a:buFontTx/>
              <a:buChar char="-"/>
            </a:pP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Onze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unieke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context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te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benutten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als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betekenisvolle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accent5">
                    <a:lumMod val="50000"/>
                  </a:schemeClr>
                </a:solidFill>
              </a:rPr>
              <a:t>leeromgeving</a:t>
            </a:r>
            <a:r>
              <a:rPr lang="en-US" sz="2200" dirty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nl-NL" sz="22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82AA739-8CF2-4683-93B5-95AA229ADE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0972" y="4445540"/>
            <a:ext cx="3546175" cy="1844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133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04F0E-200B-4D71-810D-273E46675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621" y="876663"/>
            <a:ext cx="10972800" cy="1143000"/>
          </a:xfrm>
        </p:spPr>
        <p:txBody>
          <a:bodyPr/>
          <a:lstStyle/>
          <a:p>
            <a:r>
              <a:rPr lang="nl-NL" dirty="0"/>
              <a:t>10 Thema’s Tool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89D34AE-2B1F-4856-9175-BA8175EAAB55}"/>
              </a:ext>
            </a:extLst>
          </p:cNvPr>
          <p:cNvSpPr/>
          <p:nvPr/>
        </p:nvSpPr>
        <p:spPr>
          <a:xfrm>
            <a:off x="6217216" y="2315489"/>
            <a:ext cx="4959214" cy="3501679"/>
          </a:xfrm>
          <a:prstGeom prst="roundRect">
            <a:avLst>
              <a:gd name="adj" fmla="val 10000"/>
            </a:avLst>
          </a:prstGeom>
          <a:solidFill>
            <a:srgbClr val="B82D1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EBE9BE6-5BC7-47AD-81DA-7BCBD803AE89}"/>
              </a:ext>
            </a:extLst>
          </p:cNvPr>
          <p:cNvGrpSpPr/>
          <p:nvPr/>
        </p:nvGrpSpPr>
        <p:grpSpPr>
          <a:xfrm>
            <a:off x="6520973" y="2634414"/>
            <a:ext cx="5051448" cy="3501679"/>
            <a:chOff x="303758" y="1287658"/>
            <a:chExt cx="2784668" cy="1735978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8727C999-707D-4EA3-993C-5AE6BBD806F4}"/>
                </a:ext>
              </a:extLst>
            </p:cNvPr>
            <p:cNvSpPr/>
            <p:nvPr/>
          </p:nvSpPr>
          <p:spPr>
            <a:xfrm>
              <a:off x="303758" y="1287658"/>
              <a:ext cx="2733823" cy="173597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ectangle: Rounded Corners 5">
              <a:extLst>
                <a:ext uri="{FF2B5EF4-FFF2-40B4-BE49-F238E27FC236}">
                  <a16:creationId xmlns:a16="http://schemas.microsoft.com/office/drawing/2014/main" id="{2959A1C2-9473-415B-A402-FD7B6460B57A}"/>
                </a:ext>
              </a:extLst>
            </p:cNvPr>
            <p:cNvSpPr txBox="1"/>
            <p:nvPr/>
          </p:nvSpPr>
          <p:spPr>
            <a:xfrm>
              <a:off x="354603" y="1338502"/>
              <a:ext cx="2733823" cy="16851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marL="0" lvl="0" indent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l-NL" sz="2800" kern="1200" dirty="0"/>
                <a:t>Leren en Leeromgeving</a:t>
              </a:r>
            </a:p>
            <a:p>
              <a:pPr marL="457200" lvl="0" indent="-457200">
                <a:buFont typeface="+mj-lt"/>
                <a:buAutoNum type="arabicPeriod"/>
              </a:pPr>
              <a:r>
                <a:rPr lang="nl-NL" sz="2000" dirty="0"/>
                <a:t>Theorie, persoon en praktijk</a:t>
              </a:r>
            </a:p>
            <a:p>
              <a:pPr marL="457200" lvl="0" indent="-457200">
                <a:buFont typeface="+mj-lt"/>
                <a:buAutoNum type="arabicPeriod"/>
              </a:pPr>
              <a:r>
                <a:rPr lang="nl-NL" sz="2000" dirty="0"/>
                <a:t>Onderzoekende houding en handelen</a:t>
              </a:r>
            </a:p>
            <a:p>
              <a:pPr marL="457200" lvl="0" indent="-457200">
                <a:buFont typeface="+mj-lt"/>
                <a:buAutoNum type="arabicPeriod"/>
              </a:pPr>
              <a:r>
                <a:rPr lang="nl-NL" sz="2000" dirty="0"/>
                <a:t>Rijke leeromgeving </a:t>
              </a:r>
            </a:p>
            <a:p>
              <a:pPr marL="457200" lvl="0" indent="-457200">
                <a:buFont typeface="+mj-lt"/>
                <a:buAutoNum type="arabicPeriod"/>
              </a:pPr>
              <a:r>
                <a:rPr lang="nl-NL" sz="2000" dirty="0"/>
                <a:t>Coachen en feedback</a:t>
              </a:r>
            </a:p>
            <a:p>
              <a:pPr marL="457200" lvl="0" indent="-457200">
                <a:buFont typeface="+mj-lt"/>
                <a:buAutoNum type="arabicPeriod"/>
              </a:pPr>
              <a:r>
                <a:rPr lang="nl-NL" sz="2000" dirty="0"/>
                <a:t>Regie op leren</a:t>
              </a:r>
            </a:p>
            <a:p>
              <a:pPr marL="457200" indent="-457200">
                <a:buFont typeface="+mj-lt"/>
                <a:buAutoNum type="arabicPeriod"/>
              </a:pPr>
              <a:r>
                <a:rPr lang="nl-NL" sz="2000" dirty="0"/>
                <a:t>Beoordelen</a:t>
              </a:r>
            </a:p>
            <a:p>
              <a:pPr marL="457200" indent="-457200">
                <a:buFont typeface="+mj-lt"/>
                <a:buAutoNum type="arabicPeriod"/>
              </a:pPr>
              <a:endParaRPr lang="nl-NL" sz="2000" dirty="0"/>
            </a:p>
            <a:p>
              <a:endParaRPr lang="nl-NL" sz="2400" dirty="0"/>
            </a:p>
          </p:txBody>
        </p:sp>
      </p:grp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85061106-ED30-41B6-B455-1247E0CEE8CE}"/>
              </a:ext>
            </a:extLst>
          </p:cNvPr>
          <p:cNvSpPr/>
          <p:nvPr/>
        </p:nvSpPr>
        <p:spPr>
          <a:xfrm>
            <a:off x="636019" y="4132678"/>
            <a:ext cx="4977200" cy="1798861"/>
          </a:xfrm>
          <a:prstGeom prst="roundRect">
            <a:avLst>
              <a:gd name="adj" fmla="val 10000"/>
            </a:avLst>
          </a:prstGeom>
          <a:solidFill>
            <a:srgbClr val="55772A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F38648E-3EF8-4CF9-B3F5-E1115FD00EC7}"/>
              </a:ext>
            </a:extLst>
          </p:cNvPr>
          <p:cNvGrpSpPr/>
          <p:nvPr/>
        </p:nvGrpSpPr>
        <p:grpSpPr>
          <a:xfrm>
            <a:off x="940318" y="4396753"/>
            <a:ext cx="5075690" cy="1798861"/>
            <a:chOff x="303758" y="1287658"/>
            <a:chExt cx="2784668" cy="1735978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8532BF51-65B2-42FA-AC30-86FAB8CBDBB9}"/>
                </a:ext>
              </a:extLst>
            </p:cNvPr>
            <p:cNvSpPr/>
            <p:nvPr/>
          </p:nvSpPr>
          <p:spPr>
            <a:xfrm>
              <a:off x="303758" y="1287658"/>
              <a:ext cx="2733823" cy="173597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Rectangle: Rounded Corners 5">
              <a:extLst>
                <a:ext uri="{FF2B5EF4-FFF2-40B4-BE49-F238E27FC236}">
                  <a16:creationId xmlns:a16="http://schemas.microsoft.com/office/drawing/2014/main" id="{97FE0B18-E57A-46FD-B7AA-2656CA65581E}"/>
                </a:ext>
              </a:extLst>
            </p:cNvPr>
            <p:cNvSpPr txBox="1"/>
            <p:nvPr/>
          </p:nvSpPr>
          <p:spPr>
            <a:xfrm>
              <a:off x="354603" y="1338502"/>
              <a:ext cx="2733823" cy="16851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Aft>
                  <a:spcPct val="35000"/>
                </a:spcAft>
              </a:pPr>
              <a:r>
                <a:rPr lang="nl-NL" sz="28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Kwaliteit en professionalisering</a:t>
              </a:r>
            </a:p>
            <a:p>
              <a:pPr marL="457200" lvl="0" indent="-457200">
                <a:buFont typeface="+mj-lt"/>
                <a:buAutoNum type="arabicPeriod"/>
              </a:pPr>
              <a:r>
                <a:rPr lang="nl-NL" sz="2000" dirty="0"/>
                <a:t>Professionalisering en professionele ontwikkeling</a:t>
              </a:r>
            </a:p>
            <a:p>
              <a:pPr marL="457200" lvl="0" indent="-457200">
                <a:buFont typeface="+mj-lt"/>
                <a:buAutoNum type="arabicPeriod"/>
              </a:pPr>
              <a:r>
                <a:rPr lang="nl-NL" sz="2000" dirty="0"/>
                <a:t>Kwaliteitsontwikkeling</a:t>
              </a:r>
            </a:p>
          </p:txBody>
        </p:sp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90C4E39F-3EA0-4B8D-A87A-E16C94DE8237}"/>
              </a:ext>
            </a:extLst>
          </p:cNvPr>
          <p:cNvSpPr/>
          <p:nvPr/>
        </p:nvSpPr>
        <p:spPr>
          <a:xfrm>
            <a:off x="656630" y="2336769"/>
            <a:ext cx="4963310" cy="1481910"/>
          </a:xfrm>
          <a:prstGeom prst="roundRect">
            <a:avLst>
              <a:gd name="adj" fmla="val 10000"/>
            </a:avLst>
          </a:prstGeom>
          <a:solidFill>
            <a:srgbClr val="335497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B6C4ABC-B08E-4090-AD20-BAC81A13FEAC}"/>
              </a:ext>
            </a:extLst>
          </p:cNvPr>
          <p:cNvGrpSpPr/>
          <p:nvPr/>
        </p:nvGrpSpPr>
        <p:grpSpPr>
          <a:xfrm>
            <a:off x="960388" y="2655694"/>
            <a:ext cx="5055620" cy="1410636"/>
            <a:chOff x="303758" y="1287658"/>
            <a:chExt cx="2784668" cy="1735978"/>
          </a:xfrm>
        </p:grpSpPr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5B04DBD3-1420-41F5-839F-3AA6FF779EF7}"/>
                </a:ext>
              </a:extLst>
            </p:cNvPr>
            <p:cNvSpPr/>
            <p:nvPr/>
          </p:nvSpPr>
          <p:spPr>
            <a:xfrm>
              <a:off x="303758" y="1287658"/>
              <a:ext cx="2733823" cy="173597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Rectangle: Rounded Corners 5">
              <a:extLst>
                <a:ext uri="{FF2B5EF4-FFF2-40B4-BE49-F238E27FC236}">
                  <a16:creationId xmlns:a16="http://schemas.microsoft.com/office/drawing/2014/main" id="{DFBF5AA9-2BC0-4D2F-B31E-25134E303496}"/>
                </a:ext>
              </a:extLst>
            </p:cNvPr>
            <p:cNvSpPr txBox="1"/>
            <p:nvPr/>
          </p:nvSpPr>
          <p:spPr>
            <a:xfrm>
              <a:off x="354603" y="1338502"/>
              <a:ext cx="2733823" cy="16851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Aft>
                  <a:spcPct val="35000"/>
                </a:spcAft>
              </a:pPr>
              <a:r>
                <a:rPr lang="nl-NL" sz="28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Visie en leiderschap</a:t>
              </a:r>
            </a:p>
            <a:p>
              <a:pPr marL="457200" lvl="0" indent="-457200">
                <a:buFont typeface="+mj-lt"/>
                <a:buAutoNum type="arabicPeriod"/>
              </a:pPr>
              <a:r>
                <a:rPr lang="nl-NL" sz="2000" dirty="0"/>
                <a:t>Visie</a:t>
              </a:r>
            </a:p>
            <a:p>
              <a:pPr marL="457200" lvl="0" indent="-457200">
                <a:buFont typeface="+mj-lt"/>
                <a:buAutoNum type="arabicPeriod"/>
              </a:pPr>
              <a:r>
                <a:rPr lang="nl-NL" sz="2000" dirty="0"/>
                <a:t>Gespreid leiderschap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5383229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e2 vv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267EAD74618B42AC4EA748C292796E" ma:contentTypeVersion="2" ma:contentTypeDescription="Een nieuw document maken." ma:contentTypeScope="" ma:versionID="19669d493240ed297ffa78e7ecb5f907">
  <xsd:schema xmlns:xsd="http://www.w3.org/2001/XMLSchema" xmlns:xs="http://www.w3.org/2001/XMLSchema" xmlns:p="http://schemas.microsoft.com/office/2006/metadata/properties" xmlns:ns2="6ed1314d-63cc-4235-a9e1-b837bead9f88" targetNamespace="http://schemas.microsoft.com/office/2006/metadata/properties" ma:root="true" ma:fieldsID="592f06bd6d59ff9a35ebe1c86de667c4" ns2:_="">
    <xsd:import namespace="6ed1314d-63cc-4235-a9e1-b837bead9f8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d1314d-63cc-4235-a9e1-b837bead9f8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A13B8E-A945-4531-AE37-5142A20AFA1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d1314d-63cc-4235-a9e1-b837bead9f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60764C4-AACB-4A73-9F38-96A66E977C2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6ed1314d-63cc-4235-a9e1-b837bead9f88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56DA746-D367-4B16-A31D-A627409975E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PvL Powerpoint Volgpagina</Template>
  <TotalTime>1102</TotalTime>
  <Words>1059</Words>
  <Application>Microsoft Office PowerPoint</Application>
  <PresentationFormat>Widescreen</PresentationFormat>
  <Paragraphs>217</Paragraphs>
  <Slides>17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Roboto</vt:lpstr>
      <vt:lpstr>Roboto  </vt:lpstr>
      <vt:lpstr>Roboto Slab</vt:lpstr>
      <vt:lpstr>Wingdings</vt:lpstr>
      <vt:lpstr>Presentatie2 vv</vt:lpstr>
      <vt:lpstr>Tool voor kwaliteitsontwikkeling  Samen Opleiden en Samen Professionaliseren  in gesprek en aan de slag</vt:lpstr>
      <vt:lpstr>Programma</vt:lpstr>
      <vt:lpstr>Doelen van de tool</vt:lpstr>
      <vt:lpstr>De tool: kwaliteitszorg 2.0</vt:lpstr>
      <vt:lpstr>Waarom samen opleiden?</vt:lpstr>
      <vt:lpstr>Wat houdt Samen Opleiden in op de school? </vt:lpstr>
      <vt:lpstr>Wat houdt Samen Opleiden in op de school? </vt:lpstr>
      <vt:lpstr>PowerPoint Presentation</vt:lpstr>
      <vt:lpstr>10 Thema’s Tool</vt:lpstr>
      <vt:lpstr>PowerPoint Presentation</vt:lpstr>
      <vt:lpstr>Programma</vt:lpstr>
      <vt:lpstr>Ronde 1     (13:15-14:25 u) </vt:lpstr>
      <vt:lpstr>Ronde 2     (14:25-15:35 u) </vt:lpstr>
      <vt:lpstr>Programma</vt:lpstr>
      <vt:lpstr>Ronde 3     (15:50-17:00 u) </vt:lpstr>
      <vt:lpstr>Programma</vt:lpstr>
      <vt:lpstr>Meer lezen?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Reijnierse,  C.</dc:creator>
  <cp:lastModifiedBy>Reijnierse,  C.</cp:lastModifiedBy>
  <cp:revision>22</cp:revision>
  <dcterms:created xsi:type="dcterms:W3CDTF">2019-06-12T09:40:11Z</dcterms:created>
  <dcterms:modified xsi:type="dcterms:W3CDTF">2020-09-09T15:27:09Z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0x01010091267EAD74618B42AC4EA748C292796E</vt:lpwstr>
  </property>
</Properties>
</file>