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4"/>
  </p:notesMasterIdLst>
  <p:sldIdLst>
    <p:sldId id="276" r:id="rId5"/>
    <p:sldId id="317" r:id="rId6"/>
    <p:sldId id="312" r:id="rId7"/>
    <p:sldId id="288" r:id="rId8"/>
    <p:sldId id="307" r:id="rId9"/>
    <p:sldId id="256" r:id="rId10"/>
    <p:sldId id="267" r:id="rId11"/>
    <p:sldId id="268" r:id="rId12"/>
    <p:sldId id="285" r:id="rId13"/>
    <p:sldId id="259" r:id="rId14"/>
    <p:sldId id="286" r:id="rId15"/>
    <p:sldId id="287" r:id="rId16"/>
    <p:sldId id="318" r:id="rId17"/>
    <p:sldId id="319" r:id="rId18"/>
    <p:sldId id="264" r:id="rId19"/>
    <p:sldId id="313" r:id="rId20"/>
    <p:sldId id="316" r:id="rId21"/>
    <p:sldId id="314" r:id="rId22"/>
    <p:sldId id="280" r:id="rId23"/>
    <p:sldId id="308" r:id="rId24"/>
    <p:sldId id="282" r:id="rId25"/>
    <p:sldId id="290" r:id="rId26"/>
    <p:sldId id="291" r:id="rId27"/>
    <p:sldId id="302" r:id="rId28"/>
    <p:sldId id="310" r:id="rId29"/>
    <p:sldId id="260" r:id="rId30"/>
    <p:sldId id="320" r:id="rId31"/>
    <p:sldId id="315" r:id="rId32"/>
    <p:sldId id="279" r:id="rId33"/>
  </p:sldIdLst>
  <p:sldSz cx="9144000" cy="6858000" type="screen4x3"/>
  <p:notesSz cx="6858000" cy="19621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laney Davidson Jaimy" initials="BDJ" lastIdx="1" clrIdx="0">
    <p:extLst>
      <p:ext uri="{19B8F6BF-5375-455C-9EA6-DF929625EA0E}">
        <p15:presenceInfo xmlns:p15="http://schemas.microsoft.com/office/powerpoint/2012/main" userId="Blaney Davidson Jaim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982B"/>
    <a:srgbClr val="969696"/>
    <a:srgbClr val="586D31"/>
    <a:srgbClr val="455285"/>
    <a:srgbClr val="964F85"/>
    <a:srgbClr val="A67F5E"/>
    <a:srgbClr val="437F7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6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9AB77-03FA-40B0-885E-F4031B57A290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DE556-87B1-4155-B2A8-6A40CB9AF9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470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05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4587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Bij </a:t>
            </a:r>
            <a:r>
              <a:rPr lang="en-US" dirty="0" err="1"/>
              <a:t>bijeenkomst</a:t>
            </a:r>
            <a:r>
              <a:rPr lang="en-US" dirty="0"/>
              <a:t> 13 </a:t>
            </a:r>
            <a:r>
              <a:rPr lang="en-US" dirty="0" err="1"/>
              <a:t>terugblikken</a:t>
            </a:r>
            <a:r>
              <a:rPr lang="en-US" dirty="0"/>
              <a:t> op </a:t>
            </a:r>
            <a:r>
              <a:rPr lang="en-US" dirty="0" err="1"/>
              <a:t>startgesprek</a:t>
            </a:r>
            <a:r>
              <a:rPr lang="en-US" dirty="0"/>
              <a:t>.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stond</a:t>
            </a:r>
            <a:r>
              <a:rPr lang="en-US" dirty="0"/>
              <a:t> ik </a:t>
            </a:r>
            <a:r>
              <a:rPr lang="en-US" dirty="0" err="1"/>
              <a:t>toen</a:t>
            </a:r>
            <a:r>
              <a:rPr lang="en-US" dirty="0"/>
              <a:t>, </a:t>
            </a:r>
            <a:r>
              <a:rPr lang="en-US" dirty="0" err="1"/>
              <a:t>waar</a:t>
            </a:r>
            <a:r>
              <a:rPr lang="en-US" dirty="0"/>
              <a:t> </a:t>
            </a:r>
            <a:r>
              <a:rPr lang="en-US" dirty="0" err="1"/>
              <a:t>sta</a:t>
            </a:r>
            <a:r>
              <a:rPr lang="en-US" dirty="0"/>
              <a:t> ik nu. Wie was ik en </a:t>
            </a:r>
            <a:r>
              <a:rPr lang="en-US" dirty="0" err="1"/>
              <a:t>wie</a:t>
            </a:r>
            <a:r>
              <a:rPr lang="en-US" dirty="0"/>
              <a:t> ben ik nu?</a:t>
            </a:r>
          </a:p>
          <a:p>
            <a:endParaRPr lang="en-US" dirty="0"/>
          </a:p>
          <a:p>
            <a:r>
              <a:rPr lang="en-US" dirty="0" err="1"/>
              <a:t>Blokken</a:t>
            </a:r>
            <a:r>
              <a:rPr lang="en-US" dirty="0"/>
              <a:t> kunnen open en </a:t>
            </a:r>
            <a:r>
              <a:rPr lang="en-US" dirty="0" err="1"/>
              <a:t>dicht</a:t>
            </a:r>
            <a:r>
              <a:rPr lang="en-US" dirty="0"/>
              <a:t> </a:t>
            </a:r>
            <a:r>
              <a:rPr lang="en-US" dirty="0" err="1"/>
              <a:t>geklapt</a:t>
            </a:r>
            <a:r>
              <a:rPr lang="en-US" dirty="0"/>
              <a:t> worden.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8491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wil</a:t>
            </a:r>
            <a:r>
              <a:rPr lang="en-US" dirty="0"/>
              <a:t> ik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kwijt</a:t>
            </a:r>
            <a:r>
              <a:rPr lang="en-US" dirty="0"/>
              <a:t>&gt;&gt;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relatie</a:t>
            </a:r>
            <a:r>
              <a:rPr lang="en-US" dirty="0"/>
              <a:t> hebben met de </a:t>
            </a:r>
            <a:r>
              <a:rPr lang="en-US" dirty="0" err="1"/>
              <a:t>voorgaande</a:t>
            </a:r>
            <a:r>
              <a:rPr lang="en-US" dirty="0"/>
              <a:t> </a:t>
            </a:r>
            <a:r>
              <a:rPr lang="en-US" dirty="0" err="1"/>
              <a:t>onderdelen</a:t>
            </a:r>
            <a:r>
              <a:rPr lang="en-US" dirty="0"/>
              <a:t>.</a:t>
            </a:r>
          </a:p>
          <a:p>
            <a:r>
              <a:rPr lang="en-US" dirty="0"/>
              <a:t>Wat </a:t>
            </a:r>
            <a:r>
              <a:rPr lang="en-US" dirty="0" err="1"/>
              <a:t>wil</a:t>
            </a:r>
            <a:r>
              <a:rPr lang="en-US" dirty="0"/>
              <a:t> ik </a:t>
            </a:r>
            <a:r>
              <a:rPr lang="en-US" dirty="0" err="1"/>
              <a:t>nog</a:t>
            </a:r>
            <a:r>
              <a:rPr lang="en-US" dirty="0"/>
              <a:t> </a:t>
            </a:r>
            <a:r>
              <a:rPr lang="en-US" dirty="0" err="1"/>
              <a:t>kwijt</a:t>
            </a:r>
            <a:r>
              <a:rPr lang="en-US" dirty="0"/>
              <a:t>&gt;&gt; </a:t>
            </a:r>
            <a:r>
              <a:rPr lang="en-US" dirty="0" err="1"/>
              <a:t>creativiteit</a:t>
            </a:r>
            <a:r>
              <a:rPr lang="en-US" dirty="0"/>
              <a:t> (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vlog,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interview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leerling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tekening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leerling</a:t>
            </a:r>
            <a:r>
              <a:rPr lang="en-US" dirty="0"/>
              <a:t> van </a:t>
            </a:r>
            <a:r>
              <a:rPr lang="en-US" dirty="0" err="1"/>
              <a:t>jou</a:t>
            </a:r>
            <a:r>
              <a:rPr lang="en-US" dirty="0"/>
              <a:t>, </a:t>
            </a:r>
            <a:r>
              <a:rPr lang="en-US" dirty="0" err="1"/>
              <a:t>soms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audio-fragment van </a:t>
            </a:r>
            <a:r>
              <a:rPr lang="en-US" dirty="0" err="1"/>
              <a:t>reflectiegesprek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observatie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sprekende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van </a:t>
            </a:r>
            <a:r>
              <a:rPr lang="en-US" dirty="0" err="1"/>
              <a:t>jouzelf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de klas of in de aula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bijschrift</a:t>
            </a:r>
            <a:r>
              <a:rPr lang="en-US" dirty="0"/>
              <a:t>, </a:t>
            </a:r>
            <a:r>
              <a:rPr lang="en-US" dirty="0" err="1"/>
              <a:t>een</a:t>
            </a:r>
            <a:r>
              <a:rPr lang="en-US" dirty="0"/>
              <a:t> product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leerling</a:t>
            </a:r>
            <a:r>
              <a:rPr lang="en-US" dirty="0"/>
              <a:t> </a:t>
            </a:r>
            <a:r>
              <a:rPr lang="en-US" dirty="0" err="1"/>
              <a:t>waar</a:t>
            </a:r>
            <a:r>
              <a:rPr lang="en-US" dirty="0"/>
              <a:t> je trots op bent, </a:t>
            </a:r>
            <a:r>
              <a:rPr lang="en-US" dirty="0" err="1"/>
              <a:t>een</a:t>
            </a:r>
            <a:r>
              <a:rPr lang="en-US" dirty="0"/>
              <a:t> video-</a:t>
            </a:r>
            <a:r>
              <a:rPr lang="en-US" dirty="0" err="1"/>
              <a:t>opname</a:t>
            </a:r>
            <a:r>
              <a:rPr lang="en-US" dirty="0"/>
              <a:t>)&lt;&lt;</a:t>
            </a:r>
            <a:r>
              <a:rPr lang="en-US" dirty="0" err="1"/>
              <a:t>laagdrempelig</a:t>
            </a:r>
            <a:r>
              <a:rPr lang="en-US" dirty="0"/>
              <a:t>. </a:t>
            </a:r>
            <a:r>
              <a:rPr lang="en-US" b="1" dirty="0" err="1"/>
              <a:t>Technieken</a:t>
            </a:r>
            <a:r>
              <a:rPr lang="en-US" b="1" dirty="0"/>
              <a:t> van action research</a:t>
            </a:r>
          </a:p>
          <a:p>
            <a:r>
              <a:rPr lang="en-US" b="1" dirty="0" err="1"/>
              <a:t>Niet</a:t>
            </a:r>
            <a:r>
              <a:rPr lang="en-US" b="1" dirty="0"/>
              <a:t> alleen&gt;wat deed ik, maar </a:t>
            </a:r>
            <a:r>
              <a:rPr lang="en-US" b="1" dirty="0" err="1"/>
              <a:t>m.n.</a:t>
            </a:r>
            <a:r>
              <a:rPr lang="en-US" b="1" dirty="0"/>
              <a:t> wat is het effect van </a:t>
            </a:r>
            <a:r>
              <a:rPr lang="en-US" b="1" dirty="0" err="1"/>
              <a:t>mijn</a:t>
            </a:r>
            <a:r>
              <a:rPr lang="en-US" b="1" dirty="0"/>
              <a:t> </a:t>
            </a:r>
            <a:r>
              <a:rPr lang="en-US" b="1" dirty="0" err="1"/>
              <a:t>gedrag</a:t>
            </a:r>
            <a:r>
              <a:rPr lang="en-US" b="1" dirty="0"/>
              <a:t> op de </a:t>
            </a:r>
            <a:r>
              <a:rPr lang="en-US" b="1" dirty="0" err="1"/>
              <a:t>leerling</a:t>
            </a:r>
            <a:r>
              <a:rPr lang="en-US" b="1" dirty="0"/>
              <a:t>.</a:t>
            </a:r>
            <a:endParaRPr lang="nl-NL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13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Om </a:t>
            </a:r>
            <a:r>
              <a:rPr lang="en-US" dirty="0" err="1"/>
              <a:t>integraal</a:t>
            </a:r>
            <a:r>
              <a:rPr lang="en-US" dirty="0"/>
              <a:t> te kunnen </a:t>
            </a:r>
            <a:r>
              <a:rPr lang="en-US" dirty="0" err="1"/>
              <a:t>werken</a:t>
            </a:r>
            <a:r>
              <a:rPr lang="en-US" dirty="0"/>
              <a:t> is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constante</a:t>
            </a:r>
            <a:r>
              <a:rPr lang="en-US" dirty="0"/>
              <a:t> </a:t>
            </a:r>
            <a:r>
              <a:rPr lang="en-US" dirty="0" err="1"/>
              <a:t>afstemming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poten</a:t>
            </a:r>
            <a:r>
              <a:rPr lang="en-US" dirty="0"/>
              <a:t> van deze </a:t>
            </a:r>
            <a:r>
              <a:rPr lang="en-US" dirty="0" err="1"/>
              <a:t>driehoek</a:t>
            </a:r>
            <a:r>
              <a:rPr lang="en-US" dirty="0"/>
              <a:t>.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het </a:t>
            </a:r>
            <a:r>
              <a:rPr lang="en-US" dirty="0" err="1"/>
              <a:t>richten</a:t>
            </a:r>
            <a:r>
              <a:rPr lang="en-US" dirty="0"/>
              <a:t>, </a:t>
            </a:r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beoordelen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 worden in deze </a:t>
            </a:r>
            <a:r>
              <a:rPr lang="en-US" dirty="0" err="1"/>
              <a:t>driehoek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37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200"/>
              <a:t>Uitgangspunten: 						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200"/>
              <a:t>Ontwikkelingsgericht					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200"/>
              <a:t>Integraal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200"/>
              <a:t>Flexibel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87D5E-5D3B-460D-83B2-35F26519C0B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57998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Om </a:t>
            </a:r>
            <a:r>
              <a:rPr lang="en-US" dirty="0" err="1"/>
              <a:t>integraal</a:t>
            </a:r>
            <a:r>
              <a:rPr lang="en-US" dirty="0"/>
              <a:t> te kunnen </a:t>
            </a:r>
            <a:r>
              <a:rPr lang="en-US" dirty="0" err="1"/>
              <a:t>werken</a:t>
            </a:r>
            <a:r>
              <a:rPr lang="en-US" dirty="0"/>
              <a:t> is er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constante</a:t>
            </a:r>
            <a:r>
              <a:rPr lang="en-US" dirty="0"/>
              <a:t> </a:t>
            </a:r>
            <a:r>
              <a:rPr lang="en-US" dirty="0" err="1"/>
              <a:t>afstemming</a:t>
            </a:r>
            <a:r>
              <a:rPr lang="en-US" dirty="0"/>
              <a:t> </a:t>
            </a:r>
            <a:r>
              <a:rPr lang="en-US" dirty="0" err="1"/>
              <a:t>nodig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</a:t>
            </a:r>
            <a:r>
              <a:rPr lang="en-US" dirty="0" err="1"/>
              <a:t>drie</a:t>
            </a:r>
            <a:r>
              <a:rPr lang="en-US" dirty="0"/>
              <a:t> </a:t>
            </a:r>
            <a:r>
              <a:rPr lang="en-US" dirty="0" err="1"/>
              <a:t>poten</a:t>
            </a:r>
            <a:r>
              <a:rPr lang="en-US" dirty="0"/>
              <a:t> van deze </a:t>
            </a:r>
            <a:r>
              <a:rPr lang="en-US" dirty="0" err="1"/>
              <a:t>driehoek</a:t>
            </a:r>
            <a:r>
              <a:rPr lang="en-US" dirty="0"/>
              <a:t>. </a:t>
            </a:r>
            <a:r>
              <a:rPr lang="en-US" dirty="0" err="1"/>
              <a:t>Daarom</a:t>
            </a:r>
            <a:r>
              <a:rPr lang="en-US" dirty="0"/>
              <a:t>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zowel</a:t>
            </a:r>
            <a:r>
              <a:rPr lang="en-US" dirty="0"/>
              <a:t> het </a:t>
            </a:r>
            <a:r>
              <a:rPr lang="en-US" dirty="0" err="1"/>
              <a:t>richten</a:t>
            </a:r>
            <a:r>
              <a:rPr lang="en-US" dirty="0"/>
              <a:t>, </a:t>
            </a:r>
            <a:r>
              <a:rPr lang="en-US" dirty="0" err="1"/>
              <a:t>begeleiden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/>
              <a:t>beoordelen</a:t>
            </a:r>
            <a:r>
              <a:rPr lang="en-US" dirty="0"/>
              <a:t> </a:t>
            </a:r>
            <a:r>
              <a:rPr lang="en-US" dirty="0" err="1"/>
              <a:t>gedaan</a:t>
            </a:r>
            <a:r>
              <a:rPr lang="en-US" dirty="0"/>
              <a:t> worden in deze </a:t>
            </a:r>
            <a:r>
              <a:rPr lang="en-US" dirty="0" err="1"/>
              <a:t>driehoek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2149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147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Dit</a:t>
            </a:r>
            <a:r>
              <a:rPr lang="en-US" dirty="0"/>
              <a:t> is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voorbeeld</a:t>
            </a:r>
            <a:r>
              <a:rPr lang="en-US" dirty="0"/>
              <a:t> van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leeruitkomst</a:t>
            </a:r>
            <a:r>
              <a:rPr lang="en-US" dirty="0"/>
              <a:t>. De student </a:t>
            </a:r>
            <a:r>
              <a:rPr lang="en-US" dirty="0" err="1"/>
              <a:t>bedenkt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met </a:t>
            </a:r>
            <a:r>
              <a:rPr lang="en-US" dirty="0" err="1"/>
              <a:t>begeleiders</a:t>
            </a:r>
            <a:r>
              <a:rPr lang="en-US" dirty="0"/>
              <a:t> </a:t>
            </a:r>
            <a:r>
              <a:rPr lang="en-US" dirty="0" err="1"/>
              <a:t>dat</a:t>
            </a:r>
            <a:r>
              <a:rPr lang="en-US" dirty="0"/>
              <a:t> </a:t>
            </a:r>
            <a:r>
              <a:rPr lang="en-US" dirty="0" err="1"/>
              <a:t>hij</a:t>
            </a:r>
            <a:r>
              <a:rPr lang="en-US" dirty="0"/>
              <a:t>/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hieraan</a:t>
            </a:r>
            <a:r>
              <a:rPr lang="en-US" dirty="0"/>
              <a:t> </a:t>
            </a:r>
            <a:r>
              <a:rPr lang="en-US" dirty="0" err="1"/>
              <a:t>zou</a:t>
            </a:r>
            <a:r>
              <a:rPr lang="en-US" dirty="0"/>
              <a:t> </a:t>
            </a:r>
            <a:r>
              <a:rPr lang="en-US" dirty="0" err="1"/>
              <a:t>willen</a:t>
            </a:r>
            <a:r>
              <a:rPr lang="en-US" dirty="0"/>
              <a:t> </a:t>
            </a:r>
            <a:r>
              <a:rPr lang="en-US" dirty="0" err="1"/>
              <a:t>werken</a:t>
            </a:r>
            <a:r>
              <a:rPr lang="en-US" dirty="0"/>
              <a:t>, </a:t>
            </a:r>
            <a:r>
              <a:rPr lang="en-US" dirty="0" err="1"/>
              <a:t>gaat</a:t>
            </a:r>
            <a:r>
              <a:rPr lang="en-US" dirty="0"/>
              <a:t> op </a:t>
            </a:r>
            <a:r>
              <a:rPr lang="en-US" dirty="0" err="1"/>
              <a:t>zoek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literatuur</a:t>
            </a:r>
            <a:r>
              <a:rPr lang="en-US" dirty="0"/>
              <a:t>. </a:t>
            </a:r>
            <a:r>
              <a:rPr lang="en-US" dirty="0" err="1"/>
              <a:t>Stelt</a:t>
            </a:r>
            <a:r>
              <a:rPr lang="en-US" dirty="0"/>
              <a:t> </a:t>
            </a:r>
            <a:r>
              <a:rPr lang="en-US" dirty="0" err="1"/>
              <a:t>zichzelf</a:t>
            </a:r>
            <a:r>
              <a:rPr lang="en-US" dirty="0"/>
              <a:t> de </a:t>
            </a:r>
            <a:r>
              <a:rPr lang="en-US" dirty="0" err="1"/>
              <a:t>vraag</a:t>
            </a:r>
            <a:r>
              <a:rPr lang="en-US" dirty="0"/>
              <a:t> wat </a:t>
            </a:r>
            <a:r>
              <a:rPr lang="en-US" dirty="0" err="1"/>
              <a:t>basisbehoeftes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. </a:t>
            </a:r>
            <a:r>
              <a:rPr lang="en-US" dirty="0" err="1"/>
              <a:t>Gaat</a:t>
            </a:r>
            <a:r>
              <a:rPr lang="en-US" dirty="0"/>
              <a:t> </a:t>
            </a:r>
            <a:r>
              <a:rPr lang="en-US" dirty="0" err="1"/>
              <a:t>kijken</a:t>
            </a:r>
            <a:r>
              <a:rPr lang="en-US" dirty="0"/>
              <a:t> hoe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leraren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invullen</a:t>
            </a:r>
            <a:r>
              <a:rPr lang="en-US" dirty="0"/>
              <a:t>, hoe </a:t>
            </a:r>
            <a:r>
              <a:rPr lang="en-US" dirty="0" err="1"/>
              <a:t>werken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de </a:t>
            </a:r>
            <a:r>
              <a:rPr lang="en-US" dirty="0" err="1"/>
              <a:t>relatie</a:t>
            </a:r>
            <a:r>
              <a:rPr lang="en-US" dirty="0"/>
              <a:t>, hoe </a:t>
            </a:r>
            <a:r>
              <a:rPr lang="en-US" dirty="0" err="1"/>
              <a:t>geven</a:t>
            </a:r>
            <a:r>
              <a:rPr lang="en-US" dirty="0"/>
              <a:t> </a:t>
            </a:r>
            <a:r>
              <a:rPr lang="en-US" dirty="0" err="1"/>
              <a:t>zij</a:t>
            </a:r>
            <a:r>
              <a:rPr lang="en-US" dirty="0"/>
              <a:t> leerlingen </a:t>
            </a:r>
            <a:r>
              <a:rPr lang="en-US" dirty="0" err="1"/>
              <a:t>autonomie</a:t>
            </a:r>
            <a:r>
              <a:rPr lang="en-US" dirty="0"/>
              <a:t>? </a:t>
            </a:r>
            <a:r>
              <a:rPr lang="en-US" dirty="0" err="1"/>
              <a:t>kiest</a:t>
            </a:r>
            <a:r>
              <a:rPr lang="en-US" dirty="0"/>
              <a:t> hier </a:t>
            </a:r>
            <a:r>
              <a:rPr lang="en-US" dirty="0" err="1"/>
              <a:t>uit</a:t>
            </a:r>
            <a:r>
              <a:rPr lang="en-US" dirty="0"/>
              <a:t>. </a:t>
            </a:r>
            <a:r>
              <a:rPr lang="en-US" dirty="0" err="1"/>
              <a:t>Probeert</a:t>
            </a:r>
            <a:r>
              <a:rPr lang="en-US" dirty="0"/>
              <a:t>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zelf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en </a:t>
            </a:r>
            <a:r>
              <a:rPr lang="en-US" dirty="0" err="1"/>
              <a:t>blikt</a:t>
            </a:r>
            <a:r>
              <a:rPr lang="en-US" dirty="0"/>
              <a:t> </a:t>
            </a:r>
            <a:r>
              <a:rPr lang="en-US" dirty="0" err="1"/>
              <a:t>daar</a:t>
            </a:r>
            <a:r>
              <a:rPr lang="en-US" dirty="0"/>
              <a:t> op </a:t>
            </a:r>
            <a:r>
              <a:rPr lang="en-US" dirty="0" err="1"/>
              <a:t>terug</a:t>
            </a:r>
            <a:r>
              <a:rPr lang="en-US" dirty="0"/>
              <a:t>. </a:t>
            </a:r>
            <a:r>
              <a:rPr lang="en-US" dirty="0" err="1"/>
              <a:t>Uiteindelijk</a:t>
            </a:r>
            <a:r>
              <a:rPr lang="en-US" dirty="0"/>
              <a:t> </a:t>
            </a:r>
            <a:r>
              <a:rPr lang="en-US" dirty="0" err="1"/>
              <a:t>onstaat</a:t>
            </a:r>
            <a:r>
              <a:rPr lang="en-US" dirty="0"/>
              <a:t> in het </a:t>
            </a:r>
            <a:r>
              <a:rPr lang="en-US" dirty="0" err="1"/>
              <a:t>groeidossier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veelvoud</a:t>
            </a:r>
            <a:r>
              <a:rPr lang="en-US" dirty="0"/>
              <a:t> van </a:t>
            </a:r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soort</a:t>
            </a:r>
            <a:r>
              <a:rPr lang="en-US" dirty="0"/>
              <a:t> </a:t>
            </a:r>
            <a:r>
              <a:rPr lang="en-US" dirty="0" err="1"/>
              <a:t>interventies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5159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200"/>
              <a:t>Uitgangspunten: 						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 </a:t>
            </a:r>
            <a:r>
              <a:rPr lang="nl-NL" sz="1200"/>
              <a:t>Ontwikkelingsgericht					</a:t>
            </a:r>
            <a:r>
              <a:rPr lang="nl-NL"/>
              <a:t> </a:t>
            </a:r>
            <a:endParaRPr lang="nl-NL" sz="1200"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 </a:t>
            </a:r>
            <a:r>
              <a:rPr lang="nl-NL" sz="1200"/>
              <a:t>Integraal</a:t>
            </a:r>
            <a:endParaRPr lang="nl-NL" sz="1200">
              <a:cs typeface="Calibri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/>
              <a:t> </a:t>
            </a:r>
            <a:r>
              <a:rPr lang="nl-NL" sz="1200"/>
              <a:t>Flexibel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87D5E-5D3B-460D-83B2-35F26519C0B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2555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Bv</a:t>
            </a:r>
            <a:r>
              <a:rPr lang="en-US" dirty="0"/>
              <a:t>. </a:t>
            </a:r>
            <a:r>
              <a:rPr lang="en-US" dirty="0" err="1"/>
              <a:t>Bereid</a:t>
            </a:r>
            <a:r>
              <a:rPr lang="en-US" dirty="0"/>
              <a:t> van te </a:t>
            </a:r>
            <a:r>
              <a:rPr lang="en-US" dirty="0" err="1"/>
              <a:t>voren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met Studenten </a:t>
            </a:r>
            <a:r>
              <a:rPr lang="en-US" dirty="0" err="1"/>
              <a:t>een</a:t>
            </a:r>
            <a:r>
              <a:rPr lang="en-US" dirty="0"/>
              <a:t> interview </a:t>
            </a:r>
            <a:r>
              <a:rPr lang="en-US" dirty="0" err="1"/>
              <a:t>voor</a:t>
            </a:r>
            <a:r>
              <a:rPr lang="en-US" dirty="0"/>
              <a:t>. </a:t>
            </a:r>
          </a:p>
          <a:p>
            <a:r>
              <a:rPr lang="en-US" dirty="0"/>
              <a:t>Interview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medewerker</a:t>
            </a:r>
            <a:r>
              <a:rPr lang="en-US" dirty="0"/>
              <a:t> en </a:t>
            </a:r>
            <a:r>
              <a:rPr lang="en-US" dirty="0" err="1"/>
              <a:t>leerling</a:t>
            </a:r>
            <a:r>
              <a:rPr lang="en-US" dirty="0"/>
              <a:t> van de school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plekke</a:t>
            </a:r>
            <a:r>
              <a:rPr lang="en-US" dirty="0"/>
              <a:t>.</a:t>
            </a:r>
          </a:p>
          <a:p>
            <a:r>
              <a:rPr lang="en-US" dirty="0"/>
              <a:t>De </a:t>
            </a:r>
            <a:r>
              <a:rPr lang="en-US" dirty="0" err="1"/>
              <a:t>medewerker</a:t>
            </a:r>
            <a:r>
              <a:rPr lang="en-US" dirty="0"/>
              <a:t> </a:t>
            </a:r>
            <a:r>
              <a:rPr lang="en-US" dirty="0" err="1"/>
              <a:t>krijgt</a:t>
            </a:r>
            <a:r>
              <a:rPr lang="en-US" dirty="0"/>
              <a:t> </a:t>
            </a:r>
            <a:r>
              <a:rPr lang="en-US" dirty="0" err="1"/>
              <a:t>voordien</a:t>
            </a:r>
            <a:r>
              <a:rPr lang="en-US" dirty="0"/>
              <a:t> de </a:t>
            </a:r>
            <a:r>
              <a:rPr lang="en-US" dirty="0" err="1"/>
              <a:t>vragen</a:t>
            </a:r>
            <a:r>
              <a:rPr lang="en-US" dirty="0"/>
              <a:t> </a:t>
            </a:r>
            <a:r>
              <a:rPr lang="en-US" dirty="0" err="1"/>
              <a:t>opgestuurd</a:t>
            </a:r>
            <a:r>
              <a:rPr lang="en-US" dirty="0"/>
              <a:t>.</a:t>
            </a:r>
          </a:p>
          <a:p>
            <a:r>
              <a:rPr lang="en-US" dirty="0" err="1"/>
              <a:t>Hiermee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ook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leeruitkomst</a:t>
            </a:r>
            <a:r>
              <a:rPr lang="en-US" dirty="0"/>
              <a:t> </a:t>
            </a:r>
            <a:r>
              <a:rPr lang="en-US" dirty="0" err="1"/>
              <a:t>behaald</a:t>
            </a:r>
            <a:r>
              <a:rPr lang="en-US" dirty="0"/>
              <a:t>.</a:t>
            </a:r>
          </a:p>
          <a:p>
            <a:r>
              <a:rPr lang="en-US" dirty="0" err="1"/>
              <a:t>Overstap</a:t>
            </a:r>
            <a:r>
              <a:rPr lang="en-US" dirty="0"/>
              <a:t> van </a:t>
            </a:r>
            <a:r>
              <a:rPr lang="en-US" dirty="0" err="1"/>
              <a:t>consumeren</a:t>
            </a:r>
            <a:r>
              <a:rPr lang="en-US" dirty="0"/>
              <a:t>,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actief</a:t>
            </a:r>
            <a:r>
              <a:rPr lang="en-US" dirty="0"/>
              <a:t> </a:t>
            </a:r>
            <a:r>
              <a:rPr lang="en-US" dirty="0" err="1"/>
              <a:t>halen</a:t>
            </a:r>
            <a:r>
              <a:rPr lang="en-US" dirty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9849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err="1"/>
              <a:t>Ìdee</a:t>
            </a:r>
            <a:r>
              <a:rPr lang="en-US"/>
              <a:t> van Peer&gt; in het </a:t>
            </a:r>
            <a:r>
              <a:rPr lang="en-US" err="1"/>
              <a:t>startgesprek</a:t>
            </a:r>
            <a:r>
              <a:rPr lang="en-US"/>
              <a:t> </a:t>
            </a:r>
            <a:r>
              <a:rPr lang="en-US" err="1"/>
              <a:t>stellen</a:t>
            </a:r>
            <a:r>
              <a:rPr lang="en-US"/>
              <a:t> de Studenten </a:t>
            </a:r>
            <a:r>
              <a:rPr lang="en-US" err="1"/>
              <a:t>samen</a:t>
            </a:r>
            <a:r>
              <a:rPr lang="en-US"/>
              <a:t> met </a:t>
            </a:r>
            <a:r>
              <a:rPr lang="en-US" err="1"/>
              <a:t>begeleiders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inhoudelijk</a:t>
            </a:r>
            <a:r>
              <a:rPr lang="en-US"/>
              <a:t> </a:t>
            </a:r>
            <a:r>
              <a:rPr lang="en-US" err="1"/>
              <a:t>programma</a:t>
            </a:r>
            <a:r>
              <a:rPr lang="en-US"/>
              <a:t> </a:t>
            </a:r>
            <a:r>
              <a:rPr lang="en-US" err="1"/>
              <a:t>samen</a:t>
            </a:r>
            <a:r>
              <a:rPr lang="en-US"/>
              <a:t> op basis van de </a:t>
            </a:r>
            <a:r>
              <a:rPr lang="en-US" err="1"/>
              <a:t>leeruitkomsten</a:t>
            </a:r>
            <a:r>
              <a:rPr lang="en-US"/>
              <a:t>. 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8DE556-87B1-4155-B2A8-6A40CB9AF90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746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05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541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14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51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254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0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7859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90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633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355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68146-A88A-4A10-A8F0-69998B45DFB2}" type="datetimeFigureOut">
              <a:rPr lang="nl-NL" smtClean="0"/>
              <a:t>7-11-2019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0F3A0-360D-4E8F-B4D2-B4CFE0B431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6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frog-wave-farewell-funny-cute-fig-986027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ssievoorleren.eu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factortachtig.nl/blog/bedankt-en-tot-ziens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940159" y="2021136"/>
            <a:ext cx="7263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Wpl1      2019-2020</a:t>
            </a:r>
            <a:endParaRPr lang="nl-NL" sz="4400" cap="all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6A203DD-73DA-4F34-B792-AB55E2C609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885" y="3817956"/>
            <a:ext cx="4058090" cy="163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9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415458" cy="1325563"/>
          </a:xfrm>
        </p:spPr>
        <p:txBody>
          <a:bodyPr>
            <a:normAutofit/>
          </a:bodyPr>
          <a:lstStyle/>
          <a:p>
            <a:r>
              <a:rPr lang="nl-NL" sz="2800" cap="all" dirty="0">
                <a:solidFill>
                  <a:schemeClr val="bg1"/>
                </a:solidFill>
                <a:latin typeface="Bahnschrift SemiBold"/>
              </a:rPr>
              <a:t>LEERGEMEENSCHAP WPL1 ORIËNTATIE OP BEROEP      (ter info)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Aandacht voor: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Professionele identiteit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Ervaringen op de stage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Het brede werkveld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Bekwaamheidseisen en persoonlijke leerdoelen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 err="1">
                <a:solidFill>
                  <a:schemeClr val="bg1"/>
                </a:solidFill>
                <a:latin typeface="Bahnschrift SemiBold"/>
              </a:rPr>
              <a:t>Onderzoeksvaardigheden</a:t>
            </a:r>
            <a:endParaRPr lang="nl-NL" sz="1900">
              <a:solidFill>
                <a:schemeClr val="bg1"/>
              </a:solidFill>
              <a:latin typeface="Bahnschrift SemiBold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Reflectie (startgesprek, groeidossier, reflectiemodellen, tussenevaluatie, eindevaluatie)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900">
                <a:solidFill>
                  <a:schemeClr val="bg1"/>
                </a:solidFill>
                <a:latin typeface="Bahnschrift SemiBold"/>
              </a:rPr>
              <a:t>Onderwijskundige thema’s uit de generieke kennisbasis</a:t>
            </a:r>
          </a:p>
          <a:p>
            <a:pPr marL="0" indent="0">
              <a:buNone/>
            </a:pPr>
            <a:endParaRPr lang="nl-NL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5CF7D5-612B-47F3-832E-6A8271A0B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9944" y="2319356"/>
            <a:ext cx="1303076" cy="130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7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endParaRPr lang="nl-NL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endParaRPr lang="nl-NL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2100">
                <a:solidFill>
                  <a:schemeClr val="bg1"/>
                </a:solidFill>
                <a:latin typeface="Bahnschrift SemiBold"/>
              </a:rPr>
              <a:t>Bijeenkomsten vinden plaats op de verschillende locaties zodat studenten kennismaken met: </a:t>
            </a:r>
          </a:p>
          <a:p>
            <a:r>
              <a:rPr lang="nl-NL" sz="1900">
                <a:solidFill>
                  <a:schemeClr val="bg1"/>
                </a:solidFill>
                <a:latin typeface="Bahnschrift SemiBold"/>
              </a:rPr>
              <a:t>verschillende onderwijsvisies</a:t>
            </a:r>
          </a:p>
          <a:p>
            <a:r>
              <a:rPr lang="nl-NL" sz="1900">
                <a:solidFill>
                  <a:schemeClr val="bg1"/>
                </a:solidFill>
                <a:latin typeface="Bahnschrift SemiBold"/>
              </a:rPr>
              <a:t>onderwijssettingen</a:t>
            </a:r>
          </a:p>
          <a:p>
            <a:r>
              <a:rPr lang="nl-NL" sz="1900">
                <a:solidFill>
                  <a:schemeClr val="bg1"/>
                </a:solidFill>
                <a:latin typeface="Bahnschrift SemiBold"/>
              </a:rPr>
              <a:t>doelgroepen/niveaus </a:t>
            </a:r>
          </a:p>
          <a:p>
            <a:r>
              <a:rPr lang="nl-NL" sz="1900">
                <a:solidFill>
                  <a:schemeClr val="bg1"/>
                </a:solidFill>
                <a:latin typeface="Bahnschrift SemiBold"/>
              </a:rPr>
              <a:t>diverse kanten van het beroep</a:t>
            </a:r>
          </a:p>
          <a:p>
            <a:pPr marL="0" indent="0">
              <a:buNone/>
            </a:pPr>
            <a:endParaRPr lang="nl-NL" sz="2100">
              <a:solidFill>
                <a:schemeClr val="bg1"/>
              </a:solidFill>
              <a:latin typeface="Bahnschrift SemiBold"/>
            </a:endParaRPr>
          </a:p>
          <a:p>
            <a:pPr marL="0" indent="0">
              <a:buNone/>
            </a:pPr>
            <a:r>
              <a:rPr lang="nl-NL" sz="2100">
                <a:solidFill>
                  <a:schemeClr val="bg1"/>
                </a:solidFill>
                <a:latin typeface="Bahnschrift SemiBold"/>
              </a:rPr>
              <a:t>De school naar binnen halen (denk aan: leerlingen, rondleidingen, gastsprekers, de school in, </a:t>
            </a:r>
            <a:r>
              <a:rPr lang="nl-NL" sz="2100" err="1">
                <a:solidFill>
                  <a:schemeClr val="bg1"/>
                </a:solidFill>
                <a:latin typeface="Bahnschrift SemiBold"/>
              </a:rPr>
              <a:t>leerlingacteurs</a:t>
            </a:r>
            <a:r>
              <a:rPr lang="nl-NL">
                <a:solidFill>
                  <a:schemeClr val="bg1"/>
                </a:solidFill>
              </a:rPr>
              <a:t>)</a:t>
            </a:r>
            <a:endParaRPr lang="nl-NL">
              <a:solidFill>
                <a:schemeClr val="bg1"/>
              </a:solidFill>
              <a:cs typeface="Calibri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AEF63C0-4986-458B-8FC1-C8A34FB88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FC78D5CD-658D-4FB7-A409-36ADD2CA6F4D}"/>
              </a:ext>
            </a:extLst>
          </p:cNvPr>
          <p:cNvSpPr txBox="1">
            <a:spLocks/>
          </p:cNvSpPr>
          <p:nvPr/>
        </p:nvSpPr>
        <p:spPr>
          <a:xfrm>
            <a:off x="628649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800" cap="all" dirty="0">
                <a:solidFill>
                  <a:schemeClr val="bg1"/>
                </a:solidFill>
                <a:latin typeface="Bahnschrift SemiBold"/>
              </a:rPr>
              <a:t>LEERGEMEENSCHAP WPL1 ORIËNTATIE OP BEROEP      (ter info)</a:t>
            </a:r>
          </a:p>
        </p:txBody>
      </p:sp>
      <p:pic>
        <p:nvPicPr>
          <p:cNvPr id="9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5ACBC4F-ED46-4A1E-BFC0-D5ECAD9467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676" t="36607" r="63533" b="47321"/>
          <a:stretch/>
        </p:blipFill>
        <p:spPr>
          <a:xfrm>
            <a:off x="6912361" y="1044561"/>
            <a:ext cx="1710538" cy="15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13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5895" y="2499996"/>
            <a:ext cx="8272211" cy="67833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/>
              <a:t>De opbouw van een bijeenkomst in de leergemeenschap:</a:t>
            </a:r>
          </a:p>
          <a:p>
            <a:pPr marL="0" indent="0">
              <a:buNone/>
            </a:pPr>
            <a:endParaRPr lang="nl-NL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229412"/>
              </p:ext>
            </p:extLst>
          </p:nvPr>
        </p:nvGraphicFramePr>
        <p:xfrm>
          <a:off x="231144" y="1891688"/>
          <a:ext cx="8637564" cy="2849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18782">
                  <a:extLst>
                    <a:ext uri="{9D8B030D-6E8A-4147-A177-3AD203B41FA5}">
                      <a16:colId xmlns:a16="http://schemas.microsoft.com/office/drawing/2014/main" val="879208235"/>
                    </a:ext>
                  </a:extLst>
                </a:gridCol>
                <a:gridCol w="4318782">
                  <a:extLst>
                    <a:ext uri="{9D8B030D-6E8A-4147-A177-3AD203B41FA5}">
                      <a16:colId xmlns:a16="http://schemas.microsoft.com/office/drawing/2014/main" val="398840042"/>
                    </a:ext>
                  </a:extLst>
                </a:gridCol>
              </a:tblGrid>
              <a:tr h="312013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Plenair deel (14.00-15.30 u)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Coachingsdeel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(15.30-17.00 u)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094216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Stage-ervaringen 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Bekwaamheidseisen – persoonlijke leervragen en leerproces – groeidossier</a:t>
                      </a: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079559"/>
                  </a:ext>
                </a:extLst>
              </a:tr>
              <a:tr h="312013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Peerfeedback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484179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Aandacht voor de locatie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Model zelfgestuurd leren ( </a:t>
                      </a:r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Pintrich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, 2000; 2004; </a:t>
                      </a:r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Puustinen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&amp; </a:t>
                      </a:r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Pulkkinen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, 2001)</a:t>
                      </a: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114589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Theorie onderwijskundige thema’s generieke kennisbasis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Coachingsgesprekken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432331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Onderzoeksvaardigheden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aanbieden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Onderzoeksvaardigheden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– hoe inzetten voor eigen leervragen?</a:t>
                      </a: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780348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435894" y="5399754"/>
            <a:ext cx="74618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350"/>
              <a:t>Bijeenkomst 2.2 startgesprekken</a:t>
            </a:r>
          </a:p>
          <a:p>
            <a:r>
              <a:rPr lang="nl-NL" sz="1350"/>
              <a:t>Bijeenkomst 3.8 (2 april) presentaties eindevaluaties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78F94C1-B239-48B1-AE43-B7A38A8B4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BE66952A-F7CB-444C-B8B5-5988F2D09AA6}"/>
              </a:ext>
            </a:extLst>
          </p:cNvPr>
          <p:cNvSpPr txBox="1">
            <a:spLocks/>
          </p:cNvSpPr>
          <p:nvPr/>
        </p:nvSpPr>
        <p:spPr>
          <a:xfrm>
            <a:off x="628649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cap="all" dirty="0">
                <a:solidFill>
                  <a:schemeClr val="bg1"/>
                </a:solidFill>
                <a:latin typeface="Bahnschrift SemiBold"/>
              </a:rPr>
              <a:t>LEERGEMEENSCHAP WPL1 ORIËNTATIE OP BEROEP              </a:t>
            </a:r>
            <a:r>
              <a:rPr lang="nl-NL" sz="3300" cap="all" dirty="0">
                <a:solidFill>
                  <a:schemeClr val="bg1"/>
                </a:solidFill>
                <a:latin typeface="Bahnschrift SemiBold"/>
              </a:rPr>
              <a:t>(elke donderdagmiddag)</a:t>
            </a:r>
          </a:p>
        </p:txBody>
      </p:sp>
      <p:pic>
        <p:nvPicPr>
          <p:cNvPr id="11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040E296-C681-4FE3-B113-DA3F342E38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66" t="53189" r="63198" b="29209"/>
          <a:stretch/>
        </p:blipFill>
        <p:spPr>
          <a:xfrm>
            <a:off x="7052885" y="4930664"/>
            <a:ext cx="1762518" cy="1609120"/>
          </a:xfrm>
          <a:prstGeom prst="rect">
            <a:avLst/>
          </a:prstGeom>
        </p:spPr>
      </p:pic>
      <p:pic>
        <p:nvPicPr>
          <p:cNvPr id="13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4B5F627-9B83-4A6A-983D-0C092B1F7D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20" t="53444" r="73815" b="29847"/>
          <a:stretch/>
        </p:blipFill>
        <p:spPr>
          <a:xfrm>
            <a:off x="5137342" y="4930664"/>
            <a:ext cx="1663052" cy="160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91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DA84C2-1DFC-467D-AA9A-185AE2F3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Maak samen met de student een rooster.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D16822EC-F702-4A45-83C0-31E3BACA9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2696" y="1864459"/>
            <a:ext cx="5134708" cy="467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87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C84992-98EF-4E19-85F1-1876C44FD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>
                <a:solidFill>
                  <a:schemeClr val="bg1"/>
                </a:solidFill>
              </a:rPr>
              <a:t>Rooster student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77C346-7015-4EB8-98B5-0D2DC8BD7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200" b="1" dirty="0">
                <a:solidFill>
                  <a:schemeClr val="bg1"/>
                </a:solidFill>
              </a:rPr>
              <a:t>Stagedag van 8 uur of twee halve dagen met:</a:t>
            </a:r>
          </a:p>
          <a:p>
            <a:pPr>
              <a:buNone/>
            </a:pPr>
            <a:endParaRPr lang="nl-NL" sz="800" dirty="0">
              <a:solidFill>
                <a:schemeClr val="bg1"/>
              </a:solidFill>
            </a:endParaRPr>
          </a:p>
          <a:p>
            <a:pPr>
              <a:buClrTx/>
              <a:buFont typeface="Wingdings" pitchFamily="2" charset="2"/>
              <a:buChar char="v"/>
            </a:pPr>
            <a:r>
              <a:rPr lang="nl-NL" dirty="0">
                <a:solidFill>
                  <a:schemeClr val="bg1"/>
                </a:solidFill>
              </a:rPr>
              <a:t> lesobservaties bij medestudent en docent(en)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dirty="0">
                <a:solidFill>
                  <a:schemeClr val="bg1"/>
                </a:solidFill>
              </a:rPr>
              <a:t> werken aan onderzoek/ groeidossier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dirty="0">
                <a:solidFill>
                  <a:schemeClr val="bg1"/>
                </a:solidFill>
              </a:rPr>
              <a:t> lessen voorbereiden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dirty="0">
                <a:solidFill>
                  <a:schemeClr val="bg1"/>
                </a:solidFill>
              </a:rPr>
              <a:t> (deel)lessen geven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dirty="0">
                <a:solidFill>
                  <a:schemeClr val="bg1"/>
                </a:solidFill>
              </a:rPr>
              <a:t> groeidossier bekijken/ bespreken</a:t>
            </a:r>
          </a:p>
          <a:p>
            <a:pPr>
              <a:buClrTx/>
              <a:buFont typeface="Wingdings" pitchFamily="2" charset="2"/>
              <a:buChar char="v"/>
            </a:pPr>
            <a:r>
              <a:rPr lang="nl-NL" dirty="0">
                <a:solidFill>
                  <a:schemeClr val="bg1"/>
                </a:solidFill>
              </a:rPr>
              <a:t> evaluatiemoment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479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520880" y="2128413"/>
            <a:ext cx="2225615" cy="274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86476" y="2766850"/>
            <a:ext cx="7886700" cy="1325563"/>
          </a:xfrm>
        </p:spPr>
        <p:txBody>
          <a:bodyPr/>
          <a:lstStyle/>
          <a:p>
            <a:r>
              <a:rPr lang="nl-NL" cap="all">
                <a:solidFill>
                  <a:schemeClr val="accent4">
                    <a:lumMod val="60000"/>
                    <a:lumOff val="40000"/>
                  </a:schemeClr>
                </a:solidFill>
                <a:latin typeface="Bahnschrift SemiBold" panose="020B0502040204020203" pitchFamily="34" charset="0"/>
              </a:rPr>
              <a:t>GROEIDOSSIER</a:t>
            </a:r>
            <a:endParaRPr lang="nl-NL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nl-NL">
              <a:solidFill>
                <a:schemeClr val="bg1"/>
              </a:solidFill>
            </a:endParaRPr>
          </a:p>
        </p:txBody>
      </p:sp>
      <p:cxnSp>
        <p:nvCxnSpPr>
          <p:cNvPr id="9" name="Rechte verbindingslijn 8"/>
          <p:cNvCxnSpPr>
            <a:cxnSpLocks/>
          </p:cNvCxnSpPr>
          <p:nvPr/>
        </p:nvCxnSpPr>
        <p:spPr>
          <a:xfrm flipH="1">
            <a:off x="4692680" y="2027625"/>
            <a:ext cx="1" cy="3864722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2"/>
          <p:cNvSpPr txBox="1">
            <a:spLocks/>
          </p:cNvSpPr>
          <p:nvPr/>
        </p:nvSpPr>
        <p:spPr>
          <a:xfrm>
            <a:off x="1610175" y="1796708"/>
            <a:ext cx="1441690" cy="607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nl-NL" sz="2400">
                <a:solidFill>
                  <a:schemeClr val="bg1">
                    <a:lumMod val="75000"/>
                  </a:schemeClr>
                </a:solidFill>
                <a:latin typeface="Bahnschrift SemiBold" panose="020B0502040204020203" pitchFamily="34" charset="0"/>
              </a:rPr>
              <a:t>reflectie</a:t>
            </a: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889330" y="2559915"/>
            <a:ext cx="1441690" cy="607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nl-NL" sz="2400">
                <a:solidFill>
                  <a:schemeClr val="bg1">
                    <a:lumMod val="75000"/>
                  </a:schemeClr>
                </a:solidFill>
                <a:latin typeface="Bahnschrift SemiBold" panose="020B0502040204020203" pitchFamily="34" charset="0"/>
              </a:rPr>
              <a:t>richten</a:t>
            </a: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949444" y="3656065"/>
            <a:ext cx="1441690" cy="607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nl-NL" sz="2400">
                <a:solidFill>
                  <a:schemeClr val="bg1">
                    <a:lumMod val="75000"/>
                  </a:schemeClr>
                </a:solidFill>
                <a:latin typeface="Bahnschrift SemiBold" panose="020B0502040204020203" pitchFamily="34" charset="0"/>
              </a:rPr>
              <a:t>feedback</a:t>
            </a: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1185054" y="4723193"/>
            <a:ext cx="1579712" cy="83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nl-NL" sz="2400">
                <a:solidFill>
                  <a:schemeClr val="bg1">
                    <a:lumMod val="75000"/>
                  </a:schemeClr>
                </a:solidFill>
                <a:latin typeface="Bahnschrift SemiBold" panose="020B0502040204020203" pitchFamily="34" charset="0"/>
              </a:rPr>
              <a:t>evalueren</a:t>
            </a:r>
          </a:p>
        </p:txBody>
      </p:sp>
      <p:pic>
        <p:nvPicPr>
          <p:cNvPr id="3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4DF10FF-EDC7-42D2-B364-421A94294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30" t="26658" r="68611" b="56378"/>
          <a:stretch/>
        </p:blipFill>
        <p:spPr>
          <a:xfrm>
            <a:off x="6929826" y="703008"/>
            <a:ext cx="1843801" cy="1744623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03B78C04-96C8-4FAC-8634-737DD0A78764}"/>
              </a:ext>
            </a:extLst>
          </p:cNvPr>
          <p:cNvSpPr txBox="1">
            <a:spLocks/>
          </p:cNvSpPr>
          <p:nvPr/>
        </p:nvSpPr>
        <p:spPr>
          <a:xfrm>
            <a:off x="635844" y="12396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0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Rol van de WPB:     is niet veel anders dan voorheen, maar meer dan ooit komt  het initiatief vanuit de </a:t>
            </a:r>
          </a:p>
          <a:p>
            <a:r>
              <a:rPr lang="nl-NL" sz="20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Student met behulp van het groeidossier:</a:t>
            </a:r>
            <a:endParaRPr lang="nl-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4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7461A-ECAC-49E0-9545-982588D77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sz="5400" cap="all" dirty="0">
                <a:solidFill>
                  <a:srgbClr val="FFFF00"/>
                </a:solidFill>
                <a:latin typeface="Bahnschrift SemiBold" panose="020B0502040204020203" pitchFamily="34" charset="0"/>
              </a:rPr>
              <a:t>Nieuwe werkwijze !</a:t>
            </a:r>
            <a:br>
              <a:rPr lang="nl-NL" sz="5400" dirty="0">
                <a:solidFill>
                  <a:schemeClr val="bg1"/>
                </a:solidFill>
              </a:rPr>
            </a:br>
            <a:r>
              <a:rPr lang="nl-NL" sz="5400" dirty="0">
                <a:solidFill>
                  <a:schemeClr val="bg1"/>
                </a:solidFill>
              </a:rPr>
              <a:t>De 4 bekwaamheidsgebieden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379B0D-AE20-49A8-A02C-5322B367B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Dit is echt veranderd vergeleken met andere jaren! We nemen afscheid van de 7 competenties en we gaan over naar de 4 bekwaamheidsgebieden. </a:t>
            </a:r>
          </a:p>
          <a:p>
            <a:r>
              <a:rPr lang="nl-NL" dirty="0">
                <a:solidFill>
                  <a:schemeClr val="bg1"/>
                </a:solidFill>
              </a:rPr>
              <a:t>Deze geven jullie (en de student) houvast bij je beoordeling, en dan met name om een cijfer theoretisch te onderbouwen.</a:t>
            </a:r>
          </a:p>
        </p:txBody>
      </p:sp>
    </p:spTree>
    <p:extLst>
      <p:ext uri="{BB962C8B-B14F-4D97-AF65-F5344CB8AC3E}">
        <p14:creationId xmlns:p14="http://schemas.microsoft.com/office/powerpoint/2010/main" val="436679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84F3FC1-6AB1-4280-8ECD-E685E86B6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De 4 bekwaamheidsgebieden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BAF4A-5B90-47A0-BE71-9056E11167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nl-NL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2E091689-D8D8-43D0-B9C5-8C7CEBEACA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5906" y="1613647"/>
            <a:ext cx="4307760" cy="4257081"/>
          </a:xfrm>
          <a:prstGeom prst="rect">
            <a:avLst/>
          </a:prstGeom>
        </p:spPr>
      </p:pic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CCDF3EA8-4B73-47D7-80AA-4761F2C4D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324369"/>
          </a:xfrm>
        </p:spPr>
        <p:txBody>
          <a:bodyPr>
            <a:normAutofit fontScale="85000" lnSpcReduction="20000"/>
          </a:bodyPr>
          <a:lstStyle/>
          <a:p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8715753-107A-4E1D-A6B9-FD12CB4B1E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120793"/>
            <a:ext cx="4407274" cy="3749935"/>
          </a:xfrm>
        </p:spPr>
        <p:txBody>
          <a:bodyPr/>
          <a:lstStyle/>
          <a:p>
            <a:r>
              <a:rPr lang="nl-NL" sz="2400" dirty="0">
                <a:solidFill>
                  <a:schemeClr val="bg1"/>
                </a:solidFill>
              </a:rPr>
              <a:t>Vakinhoudelijke bekwaam</a:t>
            </a:r>
          </a:p>
          <a:p>
            <a:r>
              <a:rPr lang="nl-NL" sz="2400" dirty="0">
                <a:solidFill>
                  <a:schemeClr val="bg1"/>
                </a:solidFill>
              </a:rPr>
              <a:t>Vakdidactisch bekwaam</a:t>
            </a:r>
          </a:p>
          <a:p>
            <a:r>
              <a:rPr lang="nl-NL" sz="2400" dirty="0">
                <a:solidFill>
                  <a:schemeClr val="bg1"/>
                </a:solidFill>
              </a:rPr>
              <a:t>Pedagogisch bekwaam</a:t>
            </a:r>
          </a:p>
          <a:p>
            <a:r>
              <a:rPr lang="nl-NL" sz="2400" dirty="0">
                <a:solidFill>
                  <a:schemeClr val="bg1"/>
                </a:solidFill>
              </a:rPr>
              <a:t>Brede professionele basis </a:t>
            </a:r>
          </a:p>
          <a:p>
            <a:pPr marL="0" indent="0">
              <a:buNone/>
            </a:pPr>
            <a:r>
              <a:rPr lang="nl-NL" sz="2000" dirty="0">
                <a:solidFill>
                  <a:schemeClr val="bg1"/>
                </a:solidFill>
              </a:rPr>
              <a:t>(buitenschil om de 3 bekwaamheidsgebieden)</a:t>
            </a:r>
          </a:p>
        </p:txBody>
      </p:sp>
    </p:spTree>
    <p:extLst>
      <p:ext uri="{BB962C8B-B14F-4D97-AF65-F5344CB8AC3E}">
        <p14:creationId xmlns:p14="http://schemas.microsoft.com/office/powerpoint/2010/main" val="26176055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12CCFF-B709-4CB6-9BA4-34353A751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547123"/>
          </a:xfrm>
        </p:spPr>
        <p:txBody>
          <a:bodyPr>
            <a:norm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De 4 bekwaamheidsgebieden</a:t>
            </a:r>
            <a:br>
              <a:rPr lang="nl-NL" sz="5400" dirty="0">
                <a:solidFill>
                  <a:schemeClr val="bg1"/>
                </a:solidFill>
              </a:rPr>
            </a:br>
            <a:br>
              <a:rPr lang="nl-NL" sz="5400" dirty="0">
                <a:solidFill>
                  <a:schemeClr val="bg1"/>
                </a:solidFill>
              </a:rPr>
            </a:br>
            <a:r>
              <a:rPr lang="nl-NL" sz="1800" dirty="0">
                <a:solidFill>
                  <a:schemeClr val="bg1"/>
                </a:solidFill>
              </a:rPr>
              <a:t>Hieronder een voorbeeld van het bekwaamheidsgebied “vakdidactisch bekwaam”. Alle 4 de gebieden staan uitgeschreven in het eindevaluatieformulier.</a:t>
            </a:r>
            <a:endParaRPr lang="nl-NL" sz="5400" dirty="0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4C2FCDBA-AAD6-499F-B079-C36A8542E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449" y="3028859"/>
            <a:ext cx="9039102" cy="305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152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3200" cap="all" dirty="0">
                <a:solidFill>
                  <a:srgbClr val="FFFF00"/>
                </a:solidFill>
                <a:latin typeface="Bahnschrift SemiBold" panose="020B0502040204020203" pitchFamily="34" charset="0"/>
              </a:rPr>
              <a:t>Nieuwe werkwijze !</a:t>
            </a:r>
            <a:br>
              <a:rPr lang="nl-NL" sz="32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</a:br>
            <a:r>
              <a:rPr lang="nl-NL" sz="32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GROEIDOSSIER BIJ PASSIE VOOR LEREN: </a:t>
            </a:r>
            <a:br>
              <a:rPr lang="nl-NL" sz="24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</a:br>
            <a:r>
              <a:rPr lang="nl-NL" sz="20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hieronder een voorbeeld van het nieuwe groeidossier</a:t>
            </a:r>
            <a:endParaRPr lang="nl-NL" sz="2000" dirty="0">
              <a:solidFill>
                <a:schemeClr val="bg1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nl-NL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DFEBBEA-E05D-4F96-8B48-7107D6D617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0" t="24803" r="22917" b="9980"/>
          <a:stretch/>
        </p:blipFill>
        <p:spPr>
          <a:xfrm>
            <a:off x="1162050" y="1904999"/>
            <a:ext cx="6724650" cy="473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18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6B4292F9-1E54-4C74-B186-B11A016FF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99"/>
            <a:ext cx="9144000" cy="680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474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GROEIDOSSIER BIJ PASSIE VOOR LEREN</a:t>
            </a:r>
            <a:br>
              <a:rPr lang="nl-NL" sz="32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</a:br>
            <a:r>
              <a:rPr lang="nl-NL" sz="32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    </a:t>
            </a:r>
            <a:r>
              <a:rPr lang="nl-NL" sz="24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en een voorbeeld van een week-evaluatie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nl-NL">
              <a:solidFill>
                <a:schemeClr val="bg1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FB54977-D514-43DB-84F9-C8899439DD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42" t="37147" r="23125" b="16904"/>
          <a:stretch/>
        </p:blipFill>
        <p:spPr>
          <a:xfrm>
            <a:off x="628650" y="1962150"/>
            <a:ext cx="7834466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42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cap="all" dirty="0">
                <a:solidFill>
                  <a:srgbClr val="FFFF00"/>
                </a:solidFill>
                <a:latin typeface="Bahnschrift SemiBold" panose="020B0502040204020203" pitchFamily="34" charset="0"/>
              </a:rPr>
              <a:t>Nieuwe werkwijze !</a:t>
            </a:r>
            <a:r>
              <a:rPr lang="nl-NL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        </a:t>
            </a:r>
            <a:br>
              <a:rPr lang="nl-NL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</a:br>
            <a:r>
              <a:rPr lang="nl-NL" sz="3600" cap="all" dirty="0" err="1">
                <a:solidFill>
                  <a:schemeClr val="bg1"/>
                </a:solidFill>
                <a:latin typeface="Bahnschrift SemiBold" panose="020B0502040204020203" pitchFamily="34" charset="0"/>
              </a:rPr>
              <a:t>BEOORDELen</a:t>
            </a:r>
            <a:r>
              <a:rPr lang="nl-NL" sz="36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 BIJ PASSIE VOOR LEREN</a:t>
            </a:r>
            <a:endParaRPr lang="nl-NL" sz="3600" dirty="0">
              <a:solidFill>
                <a:schemeClr val="bg1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nl-NL">
              <a:solidFill>
                <a:schemeClr val="bg1"/>
              </a:solidFill>
            </a:endParaRPr>
          </a:p>
        </p:txBody>
      </p:sp>
      <p:sp>
        <p:nvSpPr>
          <p:cNvPr id="6" name="Tekstvak 7">
            <a:extLst>
              <a:ext uri="{FF2B5EF4-FFF2-40B4-BE49-F238E27FC236}">
                <a16:creationId xmlns:a16="http://schemas.microsoft.com/office/drawing/2014/main" id="{DB4F6112-C5B5-4E47-BBCA-5B95C132FC90}"/>
              </a:ext>
            </a:extLst>
          </p:cNvPr>
          <p:cNvSpPr txBox="1"/>
          <p:nvPr/>
        </p:nvSpPr>
        <p:spPr>
          <a:xfrm>
            <a:off x="3652883" y="2130439"/>
            <a:ext cx="1360805" cy="414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>
                <a:solidFill>
                  <a:schemeClr val="bg1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</a:t>
            </a:r>
            <a:endParaRPr lang="nl-NL" sz="110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kstvak 8">
            <a:extLst>
              <a:ext uri="{FF2B5EF4-FFF2-40B4-BE49-F238E27FC236}">
                <a16:creationId xmlns:a16="http://schemas.microsoft.com/office/drawing/2014/main" id="{5327B420-4C3B-4C5E-915A-50C40F79C524}"/>
              </a:ext>
            </a:extLst>
          </p:cNvPr>
          <p:cNvSpPr txBox="1"/>
          <p:nvPr/>
        </p:nvSpPr>
        <p:spPr>
          <a:xfrm>
            <a:off x="2237424" y="4603447"/>
            <a:ext cx="1780370" cy="414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>
                <a:solidFill>
                  <a:schemeClr val="bg1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werkplek</a:t>
            </a:r>
            <a:endParaRPr lang="nl-NL" sz="240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kstvak 9">
            <a:extLst>
              <a:ext uri="{FF2B5EF4-FFF2-40B4-BE49-F238E27FC236}">
                <a16:creationId xmlns:a16="http://schemas.microsoft.com/office/drawing/2014/main" id="{951D9F08-DD5F-4E55-8B3B-BD725D00D9F7}"/>
              </a:ext>
            </a:extLst>
          </p:cNvPr>
          <p:cNvSpPr txBox="1"/>
          <p:nvPr/>
        </p:nvSpPr>
        <p:spPr>
          <a:xfrm>
            <a:off x="4913143" y="4604717"/>
            <a:ext cx="1360805" cy="414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>
                <a:solidFill>
                  <a:schemeClr val="bg1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instituut</a:t>
            </a:r>
            <a:endParaRPr lang="nl-NL" sz="240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Gelijkbenige driehoek 9">
            <a:extLst>
              <a:ext uri="{FF2B5EF4-FFF2-40B4-BE49-F238E27FC236}">
                <a16:creationId xmlns:a16="http://schemas.microsoft.com/office/drawing/2014/main" id="{44B4C47E-01F6-434A-92C7-D8A3F498B5DE}"/>
              </a:ext>
            </a:extLst>
          </p:cNvPr>
          <p:cNvSpPr/>
          <p:nvPr/>
        </p:nvSpPr>
        <p:spPr>
          <a:xfrm>
            <a:off x="3273367" y="2659913"/>
            <a:ext cx="2119836" cy="182744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2A7FA00-376F-4532-BB73-1433C95979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30" t="26658" r="68611" b="56378"/>
          <a:stretch/>
        </p:blipFill>
        <p:spPr>
          <a:xfrm>
            <a:off x="6794492" y="2020222"/>
            <a:ext cx="1843801" cy="1744623"/>
          </a:xfrm>
          <a:prstGeom prst="rect">
            <a:avLst/>
          </a:prstGeom>
        </p:spPr>
      </p:pic>
      <p:pic>
        <p:nvPicPr>
          <p:cNvPr id="12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EE8A097-00F0-4FED-9FFF-56D642CAC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227" t="36097" r="73647" b="47194"/>
          <a:stretch/>
        </p:blipFill>
        <p:spPr>
          <a:xfrm>
            <a:off x="6794492" y="4037521"/>
            <a:ext cx="1843801" cy="165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88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9E8DD8-0BFB-4CA2-A45C-2ACC2F85B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916" y="295611"/>
            <a:ext cx="8228987" cy="1029803"/>
          </a:xfrm>
        </p:spPr>
        <p:txBody>
          <a:bodyPr>
            <a:noAutofit/>
          </a:bodyPr>
          <a:lstStyle/>
          <a:p>
            <a:r>
              <a:rPr lang="nl-NL" sz="44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beoordeling</a:t>
            </a:r>
            <a:r>
              <a:rPr lang="nl-NL" sz="4400" dirty="0">
                <a:solidFill>
                  <a:srgbClr val="FFFF00"/>
                </a:solidFill>
              </a:rPr>
              <a:t>                               </a:t>
            </a:r>
            <a:r>
              <a:rPr lang="nl-NL" sz="2400" dirty="0">
                <a:solidFill>
                  <a:srgbClr val="FFFF00"/>
                </a:solidFill>
              </a:rPr>
              <a:t>(meer info volgt tijdens volgende bijeenkomst op 10 januari)</a:t>
            </a:r>
            <a:endParaRPr lang="nl-NL" sz="2400" cap="all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DAF272F-A372-473F-AD29-A1982CC6C7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916" y="1698914"/>
            <a:ext cx="6108101" cy="2915145"/>
          </a:xfrm>
        </p:spPr>
        <p:txBody>
          <a:bodyPr/>
          <a:lstStyle/>
          <a:p>
            <a:pPr algn="l"/>
            <a:r>
              <a:rPr lang="nl-NL" sz="2100">
                <a:solidFill>
                  <a:schemeClr val="bg1"/>
                </a:solidFill>
                <a:latin typeface="Bahnschrift SemiBold"/>
              </a:rPr>
              <a:t>Tussenbeoordeling: cijfer &amp; </a:t>
            </a:r>
            <a:r>
              <a:rPr lang="nl-NL" sz="2100" err="1">
                <a:solidFill>
                  <a:schemeClr val="bg1"/>
                </a:solidFill>
                <a:latin typeface="Bahnschrift SemiBold"/>
              </a:rPr>
              <a:t>feedforward</a:t>
            </a:r>
            <a:endParaRPr lang="nl-NL" sz="2100">
              <a:solidFill>
                <a:schemeClr val="bg1"/>
              </a:solidFill>
              <a:latin typeface="Bahnschrift SemiBold"/>
            </a:endParaRPr>
          </a:p>
          <a:p>
            <a:pPr algn="l"/>
            <a:endParaRPr lang="nl-NL" sz="2100">
              <a:solidFill>
                <a:schemeClr val="bg1"/>
              </a:solidFill>
              <a:latin typeface="Bahnschrift SemiBold"/>
            </a:endParaRPr>
          </a:p>
          <a:p>
            <a:pPr algn="l"/>
            <a:endParaRPr lang="nl-NL" sz="2100">
              <a:solidFill>
                <a:schemeClr val="bg1"/>
              </a:solidFill>
              <a:latin typeface="Bahnschrift SemiBold"/>
            </a:endParaRPr>
          </a:p>
          <a:p>
            <a:pPr algn="l"/>
            <a:endParaRPr lang="nl-NL" sz="2100">
              <a:solidFill>
                <a:schemeClr val="bg1"/>
              </a:solidFill>
              <a:latin typeface="Bahnschrift SemiBold"/>
            </a:endParaRPr>
          </a:p>
          <a:p>
            <a:pPr algn="l"/>
            <a:endParaRPr lang="nl-NL" sz="2100">
              <a:solidFill>
                <a:schemeClr val="bg1"/>
              </a:solidFill>
              <a:latin typeface="Bahnschrift SemiBold"/>
            </a:endParaRPr>
          </a:p>
          <a:p>
            <a:pPr algn="l"/>
            <a:r>
              <a:rPr lang="nl-NL" sz="2100">
                <a:solidFill>
                  <a:schemeClr val="bg1"/>
                </a:solidFill>
                <a:latin typeface="Bahnschrift SemiBold"/>
              </a:rPr>
              <a:t>Eindbeoordeling; presentatie van het proces</a:t>
            </a:r>
          </a:p>
          <a:p>
            <a:pPr algn="l"/>
            <a:endParaRPr lang="nl-NL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FA9C085-CA2B-43D5-AE9C-47C6DF0F2F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098" t="65734" r="16894" b="25261"/>
          <a:stretch/>
        </p:blipFill>
        <p:spPr>
          <a:xfrm>
            <a:off x="665824" y="2126683"/>
            <a:ext cx="7665525" cy="1193566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BC7AC10-D915-4E58-AAEF-2136CF8C4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93" t="50000" r="21262" b="35304"/>
          <a:stretch/>
        </p:blipFill>
        <p:spPr>
          <a:xfrm>
            <a:off x="665823" y="4121518"/>
            <a:ext cx="5761609" cy="234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57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9E8DD8-0BFB-4CA2-A45C-2ACC2F85B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916" y="338097"/>
            <a:ext cx="8213618" cy="1271403"/>
          </a:xfrm>
        </p:spPr>
        <p:txBody>
          <a:bodyPr>
            <a:normAutofit fontScale="90000"/>
          </a:bodyPr>
          <a:lstStyle/>
          <a:p>
            <a:pPr algn="l"/>
            <a:r>
              <a:rPr lang="nl-NL" sz="4000" cap="all" dirty="0">
                <a:solidFill>
                  <a:schemeClr val="bg1"/>
                </a:solidFill>
                <a:latin typeface="+mn-lt"/>
              </a:rPr>
              <a:t>tussenbeoordeling</a:t>
            </a:r>
            <a:r>
              <a:rPr lang="nl-NL" sz="4000" dirty="0">
                <a:solidFill>
                  <a:schemeClr val="bg1"/>
                </a:solidFill>
                <a:latin typeface="+mn-lt"/>
              </a:rPr>
              <a:t> </a:t>
            </a:r>
            <a:r>
              <a:rPr lang="nl-NL" sz="4000" u="sng" dirty="0">
                <a:solidFill>
                  <a:schemeClr val="bg1"/>
                </a:solidFill>
                <a:latin typeface="+mn-lt"/>
              </a:rPr>
              <a:t>6 of 7 febr. 2020</a:t>
            </a:r>
            <a:br>
              <a:rPr lang="nl-NL" sz="3600" u="sng" dirty="0">
                <a:solidFill>
                  <a:schemeClr val="bg1"/>
                </a:solidFill>
                <a:latin typeface="+mn-lt"/>
              </a:rPr>
            </a:br>
            <a:br>
              <a:rPr lang="nl-NL" sz="3200" u="sng" dirty="0">
                <a:solidFill>
                  <a:schemeClr val="bg1"/>
                </a:solidFill>
                <a:latin typeface="+mn-lt"/>
              </a:rPr>
            </a:br>
            <a:r>
              <a:rPr lang="nl-NL" sz="2700" dirty="0">
                <a:solidFill>
                  <a:srgbClr val="FFFF00"/>
                </a:solidFill>
                <a:latin typeface="+mn-lt"/>
              </a:rPr>
              <a:t>(meer info volgt nog tijdens volgende bijeenkomst op 10 januari)</a:t>
            </a:r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94093D34-4181-4FFD-8548-40D869E9B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271776"/>
              </p:ext>
            </p:extLst>
          </p:nvPr>
        </p:nvGraphicFramePr>
        <p:xfrm>
          <a:off x="253218" y="2289841"/>
          <a:ext cx="8637564" cy="353028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79188">
                  <a:extLst>
                    <a:ext uri="{9D8B030D-6E8A-4147-A177-3AD203B41FA5}">
                      <a16:colId xmlns:a16="http://schemas.microsoft.com/office/drawing/2014/main" val="879208235"/>
                    </a:ext>
                  </a:extLst>
                </a:gridCol>
                <a:gridCol w="2879188">
                  <a:extLst>
                    <a:ext uri="{9D8B030D-6E8A-4147-A177-3AD203B41FA5}">
                      <a16:colId xmlns:a16="http://schemas.microsoft.com/office/drawing/2014/main" val="398840042"/>
                    </a:ext>
                  </a:extLst>
                </a:gridCol>
                <a:gridCol w="2879188">
                  <a:extLst>
                    <a:ext uri="{9D8B030D-6E8A-4147-A177-3AD203B41FA5}">
                      <a16:colId xmlns:a16="http://schemas.microsoft.com/office/drawing/2014/main" val="1739021967"/>
                    </a:ext>
                  </a:extLst>
                </a:gridCol>
              </a:tblGrid>
              <a:tr h="645460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STUDENT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WPB</a:t>
                      </a:r>
                      <a:endParaRPr lang="nl-NL" sz="1600" kern="1200" dirty="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LEERGEMEENSCHAP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094216"/>
                  </a:ext>
                </a:extLst>
              </a:tr>
              <a:tr h="484525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Houdt groeidossier bij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Leest het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groeidossier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Leest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zelfevaluaties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079559"/>
                  </a:ext>
                </a:extLst>
              </a:tr>
              <a:tr h="922801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Geef aan waar hij/zij staat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Schrijft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tussenbeoordeling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adviescijfer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Plant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overlegmomenten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om 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rond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te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maken</a:t>
                      </a:r>
                      <a:endParaRPr lang="en-US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>
                          <a:solidFill>
                            <a:schemeClr val="tx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kern="1200" err="1">
                          <a:solidFill>
                            <a:schemeClr val="tx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interbeoordelaars-betrouwbaarheid</a:t>
                      </a:r>
                      <a:r>
                        <a:rPr lang="en-US" sz="1600" kern="1200">
                          <a:solidFill>
                            <a:schemeClr val="tx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)</a:t>
                      </a:r>
                      <a:endParaRPr lang="nl-NL" sz="1600" kern="1200">
                        <a:solidFill>
                          <a:schemeClr val="tx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484179"/>
                  </a:ext>
                </a:extLst>
              </a:tr>
              <a:tr h="707256"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</a:t>
                      </a:r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eeft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aan bij </a:t>
                      </a:r>
                      <a:r>
                        <a:rPr lang="nl-NL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wpb</a:t>
                      </a:r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dat het klaar is voor beoordeling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Stuurt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door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aan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onderwijskundige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van het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instituut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Bij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grote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verschillen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is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er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overleg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met wpb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114589"/>
                  </a:ext>
                </a:extLst>
              </a:tr>
              <a:tr h="491711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Uploadt het in de inleverapp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Bespreekt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met  de student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Onderwijskundige</a:t>
                      </a:r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geeft</a:t>
                      </a:r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</a:t>
                      </a:r>
                      <a:r>
                        <a:rPr lang="en-US" sz="1600" kern="1200" dirty="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600" kern="1200" dirty="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inleverapp</a:t>
                      </a:r>
                      <a:endParaRPr lang="nl-NL" sz="1600" kern="1200" dirty="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432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602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8DAF272F-A372-473F-AD29-A1982CC6C7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916" y="1413552"/>
            <a:ext cx="8298143" cy="2915145"/>
          </a:xfrm>
        </p:spPr>
        <p:txBody>
          <a:bodyPr>
            <a:noAutofit/>
          </a:bodyPr>
          <a:lstStyle/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8.30 uur: (13.30)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1. 10 minuten per student 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2. 5 minuten voor verhelderende vragen 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Aanwezig: 5 studenten, 2/3 wpb’s, 1 </a:t>
            </a:r>
            <a:r>
              <a:rPr lang="nl-NL" sz="1600" dirty="0" err="1">
                <a:solidFill>
                  <a:schemeClr val="bg1"/>
                </a:solidFill>
                <a:latin typeface="Bahnschrift SemiBold"/>
              </a:rPr>
              <a:t>io</a:t>
            </a:r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, 1 </a:t>
            </a:r>
            <a:r>
              <a:rPr lang="nl-NL" sz="1600" dirty="0" err="1">
                <a:solidFill>
                  <a:schemeClr val="bg1"/>
                </a:solidFill>
                <a:latin typeface="Bahnschrift SemiBold"/>
              </a:rPr>
              <a:t>owk</a:t>
            </a:r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, 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SLB-ers worden vrijblijvend uitgenodigd. 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10.00 uur: (15.00)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3. 15 minuten per student beoordelingsgesprek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		A. input, vanuit de driehoek	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		B. cijfer wordt bepaald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		Onenigheid? IO/OWK hakt knoop door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Aanwezig: student, </a:t>
            </a:r>
            <a:r>
              <a:rPr lang="nl-NL" sz="1600" dirty="0" err="1">
                <a:solidFill>
                  <a:schemeClr val="bg1"/>
                </a:solidFill>
                <a:latin typeface="Bahnschrift SemiBold"/>
              </a:rPr>
              <a:t>io</a:t>
            </a:r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 of </a:t>
            </a:r>
            <a:r>
              <a:rPr lang="nl-NL" sz="1600" dirty="0" err="1">
                <a:solidFill>
                  <a:schemeClr val="bg1"/>
                </a:solidFill>
                <a:latin typeface="Bahnschrift SemiBold"/>
              </a:rPr>
              <a:t>owk</a:t>
            </a:r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, wpb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 11.30 uur: (16.30)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4. WPB vult de verkregen informatie toe aan het beoordelingsformulier 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5. Wpb mailt naar </a:t>
            </a:r>
            <a:r>
              <a:rPr lang="nl-NL" sz="1600" dirty="0" err="1">
                <a:solidFill>
                  <a:schemeClr val="bg1"/>
                </a:solidFill>
                <a:latin typeface="Bahnschrift SemiBold"/>
              </a:rPr>
              <a:t>Owk</a:t>
            </a:r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. </a:t>
            </a:r>
          </a:p>
          <a:p>
            <a:pPr algn="l"/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	6. </a:t>
            </a:r>
            <a:r>
              <a:rPr lang="nl-NL" sz="1600" dirty="0" err="1">
                <a:solidFill>
                  <a:schemeClr val="bg1"/>
                </a:solidFill>
                <a:latin typeface="Bahnschrift SemiBold"/>
              </a:rPr>
              <a:t>Owk</a:t>
            </a:r>
            <a:r>
              <a:rPr lang="nl-NL" sz="1600" dirty="0">
                <a:solidFill>
                  <a:schemeClr val="bg1"/>
                </a:solidFill>
                <a:latin typeface="Bahnschrift SemiBold"/>
              </a:rPr>
              <a:t> plaatst in de inleverapp.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8F4837D7-5F44-4C09-AE49-EC4A0A8789D6}"/>
              </a:ext>
            </a:extLst>
          </p:cNvPr>
          <p:cNvSpPr txBox="1">
            <a:spLocks/>
          </p:cNvSpPr>
          <p:nvPr/>
        </p:nvSpPr>
        <p:spPr>
          <a:xfrm>
            <a:off x="576916" y="187813"/>
            <a:ext cx="7806365" cy="102980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cap="all" dirty="0" err="1">
                <a:solidFill>
                  <a:schemeClr val="bg1"/>
                </a:solidFill>
                <a:latin typeface="Bahnschrift SemiBold" panose="020B0502040204020203" pitchFamily="34" charset="0"/>
              </a:rPr>
              <a:t>EINDpresentatie</a:t>
            </a:r>
            <a:r>
              <a:rPr lang="nl-NL" sz="40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   donderdag 2 april  </a:t>
            </a:r>
          </a:p>
          <a:p>
            <a:r>
              <a:rPr lang="nl-NL" sz="26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(wpb 1 dagdeel beschikbaar)</a:t>
            </a:r>
          </a:p>
          <a:p>
            <a:endParaRPr lang="nl-NL" sz="2600" cap="all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  <a:p>
            <a:pPr algn="l"/>
            <a:r>
              <a:rPr lang="nl-NL" sz="2600" dirty="0">
                <a:solidFill>
                  <a:schemeClr val="bg1"/>
                </a:solidFill>
              </a:rPr>
              <a:t> </a:t>
            </a:r>
            <a:r>
              <a:rPr lang="nl-NL" sz="3100" dirty="0">
                <a:solidFill>
                  <a:srgbClr val="FFFF00"/>
                </a:solidFill>
              </a:rPr>
              <a:t>(meer info volgt tijdens volgende bijeenkomst op 10 januari)</a:t>
            </a:r>
          </a:p>
        </p:txBody>
      </p:sp>
    </p:spTree>
    <p:extLst>
      <p:ext uri="{BB962C8B-B14F-4D97-AF65-F5344CB8AC3E}">
        <p14:creationId xmlns:p14="http://schemas.microsoft.com/office/powerpoint/2010/main" val="17568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9E8DD8-0BFB-4CA2-A45C-2ACC2F85B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916" y="579697"/>
            <a:ext cx="8259723" cy="1029803"/>
          </a:xfrm>
        </p:spPr>
        <p:txBody>
          <a:bodyPr>
            <a:normAutofit fontScale="90000"/>
          </a:bodyPr>
          <a:lstStyle/>
          <a:p>
            <a:r>
              <a:rPr lang="nl-NL" sz="4900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Eindbeoordeling  </a:t>
            </a:r>
            <a:r>
              <a:rPr lang="nl-NL" dirty="0">
                <a:solidFill>
                  <a:srgbClr val="FFFF00"/>
                </a:solidFill>
              </a:rPr>
              <a:t>                </a:t>
            </a:r>
            <a:r>
              <a:rPr lang="nl-NL" sz="2700" dirty="0">
                <a:solidFill>
                  <a:srgbClr val="FFFF00"/>
                </a:solidFill>
              </a:rPr>
              <a:t>(meer info volgt tijdens volgende bijeenkomst op 10 januari)</a:t>
            </a:r>
            <a:r>
              <a:rPr lang="nl-NL" sz="2700" dirty="0">
                <a:solidFill>
                  <a:schemeClr val="bg1"/>
                </a:solidFill>
              </a:rPr>
              <a:t> </a:t>
            </a:r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94093D34-4181-4FFD-8548-40D869E9B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442710"/>
              </p:ext>
            </p:extLst>
          </p:nvPr>
        </p:nvGraphicFramePr>
        <p:xfrm>
          <a:off x="253218" y="1758523"/>
          <a:ext cx="8637563" cy="42362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6268">
                  <a:extLst>
                    <a:ext uri="{9D8B030D-6E8A-4147-A177-3AD203B41FA5}">
                      <a16:colId xmlns:a16="http://schemas.microsoft.com/office/drawing/2014/main" val="879208235"/>
                    </a:ext>
                  </a:extLst>
                </a:gridCol>
                <a:gridCol w="3012107">
                  <a:extLst>
                    <a:ext uri="{9D8B030D-6E8A-4147-A177-3AD203B41FA5}">
                      <a16:colId xmlns:a16="http://schemas.microsoft.com/office/drawing/2014/main" val="398840042"/>
                    </a:ext>
                  </a:extLst>
                </a:gridCol>
                <a:gridCol w="2879188">
                  <a:extLst>
                    <a:ext uri="{9D8B030D-6E8A-4147-A177-3AD203B41FA5}">
                      <a16:colId xmlns:a16="http://schemas.microsoft.com/office/drawing/2014/main" val="1739021967"/>
                    </a:ext>
                  </a:extLst>
                </a:gridCol>
              </a:tblGrid>
              <a:tr h="312013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STUDENT</a:t>
                      </a: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WPB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LEERGEMEENSCHAP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094216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Houdt groeidossier bij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Leest het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groeidossier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Leest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zelfevaluaties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079559"/>
                  </a:ext>
                </a:extLst>
              </a:tr>
              <a:tr h="312013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Geef aan wat uit het dossier gebruikt wordt voor de presentatie. 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Vult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linkerkant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van het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beoordelingsformulier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in. 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Laat de wpb/so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student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weten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wanneer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hij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zij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verwacht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wordt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bij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presentatie</a:t>
                      </a:r>
                      <a:endParaRPr lang="nl-NL" sz="1600" kern="1200">
                        <a:solidFill>
                          <a:schemeClr val="tx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484179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Stelt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verhelderende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vragen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aan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andere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studenten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  <a:p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Is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aanwezig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bij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presentatie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Is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aanwezig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bij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presentatie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114589"/>
                  </a:ext>
                </a:extLst>
              </a:tr>
              <a:tr h="548130">
                <a:tc>
                  <a:txBody>
                    <a:bodyPr/>
                    <a:lstStyle/>
                    <a:p>
                      <a:r>
                        <a:rPr lang="nl-NL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Uploadt het in de inleverapp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Vult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op basis van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bovenstaande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informatie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het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beoordelingsformulier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in.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stuurt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dit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naar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owk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Rens&gt; Nijmegen</a:t>
                      </a:r>
                    </a:p>
                    <a:p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Marianne&gt;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Uden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Onderwijskundige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geeft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beoordeling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in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inleverapp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en</a:t>
                      </a:r>
                      <a:r>
                        <a:rPr lang="en-US" sz="1600" kern="1200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err="1">
                          <a:solidFill>
                            <a:schemeClr val="bg1"/>
                          </a:solidFill>
                          <a:latin typeface="Bahnschrift SemiBold"/>
                          <a:ea typeface="+mn-ea"/>
                          <a:cs typeface="+mn-cs"/>
                        </a:rPr>
                        <a:t>Alluris</a:t>
                      </a:r>
                      <a:endParaRPr lang="nl-NL" sz="1600" kern="1200">
                        <a:solidFill>
                          <a:schemeClr val="bg1"/>
                        </a:solidFill>
                        <a:latin typeface="Bahnschrift SemiBold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4323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9355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158840"/>
            <a:ext cx="7886700" cy="1531850"/>
          </a:xfrm>
        </p:spPr>
        <p:txBody>
          <a:bodyPr>
            <a:normAutofit fontScale="90000"/>
          </a:bodyPr>
          <a:lstStyle/>
          <a:p>
            <a:r>
              <a:rPr lang="nl-NL" cap="all" dirty="0">
                <a:solidFill>
                  <a:schemeClr val="bg1"/>
                </a:solidFill>
                <a:latin typeface="Bahnschrift SemiBold" panose="020B0502040204020203" pitchFamily="34" charset="0"/>
              </a:rPr>
              <a:t>Even kort samengevat:</a:t>
            </a:r>
            <a:br>
              <a:rPr lang="nl-NL" cap="all" dirty="0">
                <a:solidFill>
                  <a:srgbClr val="FF0000"/>
                </a:solidFill>
                <a:latin typeface="Bahnschrift SemiBold" panose="020B0502040204020203" pitchFamily="34" charset="0"/>
              </a:rPr>
            </a:br>
            <a:br>
              <a:rPr lang="nl-NL" cap="all" dirty="0">
                <a:solidFill>
                  <a:srgbClr val="FF0000"/>
                </a:solidFill>
                <a:latin typeface="Bahnschrift SemiBold" panose="020B0502040204020203" pitchFamily="34" charset="0"/>
              </a:rPr>
            </a:br>
            <a:r>
              <a:rPr lang="nl-NL" u="sng" cap="all" dirty="0" err="1">
                <a:solidFill>
                  <a:srgbClr val="FF0000"/>
                </a:solidFill>
                <a:latin typeface="Bahnschrift SemiBold" panose="020B0502040204020203" pitchFamily="34" charset="0"/>
              </a:rPr>
              <a:t>Goodbye</a:t>
            </a:r>
            <a:endParaRPr lang="nl-NL" u="sng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1794678"/>
            <a:ext cx="3531226" cy="4351338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Leerwerkplan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Leerwerktaken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Rubrics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Beoordelingsgesprek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Onderwijskundeklas</a:t>
            </a:r>
            <a:endParaRPr lang="nl-NL" dirty="0">
              <a:solidFill>
                <a:schemeClr val="bg1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628650" y="365125"/>
            <a:ext cx="7886700" cy="1531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nl-NL" cap="all" dirty="0">
              <a:solidFill>
                <a:srgbClr val="92D050"/>
              </a:solidFill>
              <a:latin typeface="Bahnschrift SemiBold" panose="020B0502040204020203" pitchFamily="34" charset="0"/>
            </a:endParaRPr>
          </a:p>
          <a:p>
            <a:pPr algn="r"/>
            <a:endParaRPr lang="nl-NL" cap="all" dirty="0">
              <a:solidFill>
                <a:srgbClr val="92D050"/>
              </a:solidFill>
              <a:latin typeface="Bahnschrift SemiBold" panose="020B0502040204020203" pitchFamily="34" charset="0"/>
            </a:endParaRPr>
          </a:p>
          <a:p>
            <a:pPr algn="r"/>
            <a:r>
              <a:rPr lang="nl-NL" u="sng" cap="all" dirty="0" err="1">
                <a:solidFill>
                  <a:srgbClr val="92D050"/>
                </a:solidFill>
                <a:latin typeface="Bahnschrift SemiBold" panose="020B0502040204020203" pitchFamily="34" charset="0"/>
              </a:rPr>
              <a:t>hello</a:t>
            </a:r>
            <a:endParaRPr lang="nl-NL" u="sng" dirty="0">
              <a:solidFill>
                <a:srgbClr val="92D050"/>
              </a:solidFill>
            </a:endParaRPr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3938954" y="1842060"/>
            <a:ext cx="4576397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Groeidossier</a:t>
            </a:r>
          </a:p>
          <a:p>
            <a:pPr marL="0" indent="0" algn="r">
              <a:buNone/>
            </a:pPr>
            <a:r>
              <a:rPr lang="nl-NL" sz="1800" dirty="0">
                <a:solidFill>
                  <a:schemeClr val="bg1"/>
                </a:solidFill>
                <a:latin typeface="Bahnschrift SemiBold"/>
              </a:rPr>
              <a:t>Onderzoek, werkplekleren, onderwijskunde</a:t>
            </a:r>
          </a:p>
          <a:p>
            <a:pPr marL="0" indent="0" algn="r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Startgesprek</a:t>
            </a:r>
          </a:p>
          <a:p>
            <a:pPr marL="0" indent="0" algn="r">
              <a:buNone/>
            </a:pPr>
            <a:r>
              <a:rPr lang="nl-NL" sz="2400" dirty="0">
                <a:solidFill>
                  <a:schemeClr val="bg1"/>
                </a:solidFill>
                <a:latin typeface="Bahnschrift SemiBold" panose="020B0502040204020203" pitchFamily="34" charset="0"/>
              </a:rPr>
              <a:t>Beoordeling in de driehoek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D25EF83-6C48-4D0D-9D75-7F39FD0AAFF7}"/>
              </a:ext>
            </a:extLst>
          </p:cNvPr>
          <p:cNvSpPr/>
          <p:nvPr/>
        </p:nvSpPr>
        <p:spPr>
          <a:xfrm>
            <a:off x="4342413" y="3887219"/>
            <a:ext cx="4172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dirty="0">
                <a:solidFill>
                  <a:schemeClr val="bg1"/>
                </a:solidFill>
                <a:latin typeface="Bahnschrift SemiBold" panose="020B0502040204020203" pitchFamily="34" charset="0"/>
              </a:rPr>
              <a:t>Leergemeenschap oriëntatie op beroep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902170B-0892-46F3-9A7E-BEA9DB5217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25402" y="4462837"/>
            <a:ext cx="3391461" cy="225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17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62CF13-331F-495F-AD69-083A64A56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chemeClr val="bg1"/>
                </a:solidFill>
              </a:rPr>
              <a:t>Belangrijke site: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40450B-61A8-4BB6-A2DD-218A7DA0A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nl-NL" dirty="0">
                <a:solidFill>
                  <a:schemeClr val="bg1"/>
                </a:solidFill>
              </a:rPr>
              <a:t>Voor algemene informatie over </a:t>
            </a:r>
          </a:p>
          <a:p>
            <a:pPr algn="ctr">
              <a:buNone/>
            </a:pPr>
            <a:r>
              <a:rPr lang="nl-NL" dirty="0">
                <a:solidFill>
                  <a:schemeClr val="bg1"/>
                </a:solidFill>
              </a:rPr>
              <a:t>de Academische Opleidingsschool ’Passie voor Leren’</a:t>
            </a:r>
          </a:p>
          <a:p>
            <a:pPr>
              <a:buNone/>
            </a:pPr>
            <a:endParaRPr lang="nl-NL" sz="9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nl-NL" sz="3200" dirty="0">
                <a:solidFill>
                  <a:schemeClr val="bg1"/>
                </a:solidFill>
              </a:rPr>
              <a:t>Website:</a:t>
            </a:r>
            <a:r>
              <a:rPr lang="nl-NL" sz="3200" b="1" dirty="0">
                <a:solidFill>
                  <a:schemeClr val="bg1"/>
                </a:solidFill>
              </a:rPr>
              <a:t> </a:t>
            </a:r>
            <a:r>
              <a:rPr lang="nl-NL" sz="3200" dirty="0">
                <a:solidFill>
                  <a:schemeClr val="bg1"/>
                </a:solidFill>
                <a:hlinkClick r:id="rId2"/>
              </a:rPr>
              <a:t>www.passievoorleren.eu</a:t>
            </a:r>
            <a:endParaRPr lang="nl-NL" sz="3200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nl-NL" sz="32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nl-NL" sz="3200" dirty="0">
                <a:solidFill>
                  <a:schemeClr val="bg1"/>
                </a:solidFill>
              </a:rPr>
              <a:t>Daar staat ook een </a:t>
            </a:r>
            <a:r>
              <a:rPr lang="nl-NL" sz="3200">
                <a:solidFill>
                  <a:schemeClr val="bg1"/>
                </a:solidFill>
              </a:rPr>
              <a:t>voorbeeld rooster op!</a:t>
            </a:r>
            <a:endParaRPr lang="nl-NL" sz="32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07615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D3CB94-CE80-47A8-A5AB-E9E231ED4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Datum tweede bijeenkomst wpb1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65F4BD-4702-4ED9-8EA2-F8B2499C4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22084"/>
            <a:ext cx="7886700" cy="5254879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bg1"/>
                </a:solidFill>
              </a:rPr>
              <a:t>Vrijdag 10 januari 2020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Locatie: Schepenhoek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  Tijd: 15.30 – 16.30 u.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D84D369-BD26-48E2-8BEF-A32303D5F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652386" y="3342554"/>
            <a:ext cx="6243473" cy="250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454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1ABD40-7C0E-43F6-AD82-B406D40CE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BC4ED2-049E-461F-AE7C-D871BB391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802281A-FB55-4808-9720-A9C8974258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955" y="2308521"/>
            <a:ext cx="4058090" cy="163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828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7"/>
          <p:cNvSpPr txBox="1"/>
          <p:nvPr/>
        </p:nvSpPr>
        <p:spPr>
          <a:xfrm>
            <a:off x="437990" y="1440813"/>
            <a:ext cx="8206548" cy="3768961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nl-NL" sz="36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Bovenstaande vragen hebben geresulteerd in het formuleren van 7 pijlers rondom de ontwikkeling van de student op het instituut en tijdens de stages. </a:t>
            </a:r>
          </a:p>
        </p:txBody>
      </p:sp>
    </p:spTree>
    <p:extLst>
      <p:ext uri="{BB962C8B-B14F-4D97-AF65-F5344CB8AC3E}">
        <p14:creationId xmlns:p14="http://schemas.microsoft.com/office/powerpoint/2010/main" val="407322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E4954-CABC-495F-89D5-F3A7AB2BF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33A2D5C-A3E8-46BF-9F96-B99D847103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033" t="26111" r="61749" b="18889"/>
          <a:stretch/>
        </p:blipFill>
        <p:spPr>
          <a:xfrm>
            <a:off x="1186395" y="645459"/>
            <a:ext cx="6439759" cy="5744668"/>
          </a:xfrm>
          <a:prstGeom prst="rect">
            <a:avLst/>
          </a:prstGeom>
        </p:spPr>
      </p:pic>
      <p:sp>
        <p:nvSpPr>
          <p:cNvPr id="3" name="Zeshoek 2">
            <a:extLst>
              <a:ext uri="{FF2B5EF4-FFF2-40B4-BE49-F238E27FC236}">
                <a16:creationId xmlns:a16="http://schemas.microsoft.com/office/drawing/2014/main" id="{F707CAC6-3399-46D6-BE5A-C20DE85C9A11}"/>
              </a:ext>
            </a:extLst>
          </p:cNvPr>
          <p:cNvSpPr/>
          <p:nvPr/>
        </p:nvSpPr>
        <p:spPr>
          <a:xfrm>
            <a:off x="1975875" y="1746414"/>
            <a:ext cx="1785373" cy="1519084"/>
          </a:xfrm>
          <a:prstGeom prst="hexagon">
            <a:avLst/>
          </a:prstGeom>
          <a:solidFill>
            <a:srgbClr val="437F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eshoek 7">
            <a:extLst>
              <a:ext uri="{FF2B5EF4-FFF2-40B4-BE49-F238E27FC236}">
                <a16:creationId xmlns:a16="http://schemas.microsoft.com/office/drawing/2014/main" id="{0F261694-565B-40AE-9350-A5D1B4921834}"/>
              </a:ext>
            </a:extLst>
          </p:cNvPr>
          <p:cNvSpPr/>
          <p:nvPr/>
        </p:nvSpPr>
        <p:spPr>
          <a:xfrm>
            <a:off x="2101236" y="3592503"/>
            <a:ext cx="1785372" cy="1519084"/>
          </a:xfrm>
          <a:prstGeom prst="hexagon">
            <a:avLst/>
          </a:prstGeom>
          <a:solidFill>
            <a:srgbClr val="A67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eshoek 10">
            <a:extLst>
              <a:ext uri="{FF2B5EF4-FFF2-40B4-BE49-F238E27FC236}">
                <a16:creationId xmlns:a16="http://schemas.microsoft.com/office/drawing/2014/main" id="{203C5F7C-D316-4334-8C23-C8EC12647588}"/>
              </a:ext>
            </a:extLst>
          </p:cNvPr>
          <p:cNvSpPr/>
          <p:nvPr/>
        </p:nvSpPr>
        <p:spPr>
          <a:xfrm>
            <a:off x="3679314" y="4593068"/>
            <a:ext cx="1785372" cy="1519084"/>
          </a:xfrm>
          <a:prstGeom prst="hexagon">
            <a:avLst/>
          </a:prstGeom>
          <a:solidFill>
            <a:srgbClr val="964F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Zeshoek 11">
            <a:extLst>
              <a:ext uri="{FF2B5EF4-FFF2-40B4-BE49-F238E27FC236}">
                <a16:creationId xmlns:a16="http://schemas.microsoft.com/office/drawing/2014/main" id="{A8BE44DE-3C4C-4186-AA17-DEBE28508046}"/>
              </a:ext>
            </a:extLst>
          </p:cNvPr>
          <p:cNvSpPr/>
          <p:nvPr/>
        </p:nvSpPr>
        <p:spPr>
          <a:xfrm>
            <a:off x="5257394" y="3586287"/>
            <a:ext cx="1770215" cy="1519084"/>
          </a:xfrm>
          <a:prstGeom prst="hexagon">
            <a:avLst/>
          </a:prstGeom>
          <a:solidFill>
            <a:srgbClr val="45528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eshoek 12">
            <a:extLst>
              <a:ext uri="{FF2B5EF4-FFF2-40B4-BE49-F238E27FC236}">
                <a16:creationId xmlns:a16="http://schemas.microsoft.com/office/drawing/2014/main" id="{6836856F-7CF6-42B4-8C7B-7B55F0344982}"/>
              </a:ext>
            </a:extLst>
          </p:cNvPr>
          <p:cNvSpPr/>
          <p:nvPr/>
        </p:nvSpPr>
        <p:spPr>
          <a:xfrm>
            <a:off x="5323357" y="1811052"/>
            <a:ext cx="1770215" cy="1519084"/>
          </a:xfrm>
          <a:prstGeom prst="hexagon">
            <a:avLst/>
          </a:prstGeom>
          <a:solidFill>
            <a:srgbClr val="586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Zeshoek 13">
            <a:extLst>
              <a:ext uri="{FF2B5EF4-FFF2-40B4-BE49-F238E27FC236}">
                <a16:creationId xmlns:a16="http://schemas.microsoft.com/office/drawing/2014/main" id="{6530A215-F0B1-44BC-AADF-090AA86E6A55}"/>
              </a:ext>
            </a:extLst>
          </p:cNvPr>
          <p:cNvSpPr/>
          <p:nvPr/>
        </p:nvSpPr>
        <p:spPr>
          <a:xfrm>
            <a:off x="3657195" y="858797"/>
            <a:ext cx="1770215" cy="1519084"/>
          </a:xfrm>
          <a:prstGeom prst="hexagon">
            <a:avLst/>
          </a:prstGeom>
          <a:solidFill>
            <a:srgbClr val="EB982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1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cap="all" dirty="0">
                <a:solidFill>
                  <a:schemeClr val="bg1"/>
                </a:solidFill>
                <a:latin typeface="Bahnschrift SemiBold"/>
              </a:rPr>
              <a:t>LEERGEMEENSCHAP WPL1 ORIËNTATIE OP BEROEP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1692" y="1657821"/>
            <a:ext cx="8342142" cy="468492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r>
              <a:rPr lang="en-US" sz="2400">
                <a:solidFill>
                  <a:schemeClr val="bg1"/>
                </a:solidFill>
                <a:latin typeface="Bahnschrift SemiBold"/>
              </a:rPr>
              <a:t>‘Kan </a:t>
            </a:r>
            <a:r>
              <a:rPr lang="en-US" sz="2400" err="1">
                <a:solidFill>
                  <a:schemeClr val="bg1"/>
                </a:solidFill>
                <a:latin typeface="Bahnschrift SemiBold"/>
              </a:rPr>
              <a:t>en</a:t>
            </a:r>
            <a:r>
              <a:rPr lang="en-US" sz="2400">
                <a:solidFill>
                  <a:schemeClr val="bg1"/>
                </a:solidFill>
                <a:latin typeface="Bahnschrift SemiBold"/>
              </a:rPr>
              <a:t> </a:t>
            </a:r>
            <a:r>
              <a:rPr lang="en-US" sz="2400" err="1">
                <a:solidFill>
                  <a:schemeClr val="bg1"/>
                </a:solidFill>
                <a:latin typeface="Bahnschrift SemiBold"/>
              </a:rPr>
              <a:t>wil</a:t>
            </a:r>
            <a:r>
              <a:rPr lang="en-US" sz="2400">
                <a:solidFill>
                  <a:schemeClr val="bg1"/>
                </a:solidFill>
                <a:latin typeface="Bahnschrift SemiBold"/>
              </a:rPr>
              <a:t> </a:t>
            </a:r>
            <a:r>
              <a:rPr lang="en-US" sz="2400" err="1">
                <a:solidFill>
                  <a:schemeClr val="bg1"/>
                </a:solidFill>
                <a:latin typeface="Bahnschrift SemiBold"/>
              </a:rPr>
              <a:t>ik</a:t>
            </a:r>
            <a:r>
              <a:rPr lang="en-US" sz="2400">
                <a:solidFill>
                  <a:schemeClr val="bg1"/>
                </a:solidFill>
                <a:latin typeface="Bahnschrift SemiBold"/>
              </a:rPr>
              <a:t> </a:t>
            </a:r>
            <a:r>
              <a:rPr lang="en-US" sz="2400" err="1">
                <a:solidFill>
                  <a:schemeClr val="bg1"/>
                </a:solidFill>
                <a:latin typeface="Bahnschrift SemiBold"/>
              </a:rPr>
              <a:t>leraar</a:t>
            </a:r>
            <a:r>
              <a:rPr lang="en-US" sz="2400">
                <a:solidFill>
                  <a:schemeClr val="bg1"/>
                </a:solidFill>
                <a:latin typeface="Bahnschrift SemiBold"/>
              </a:rPr>
              <a:t> </a:t>
            </a:r>
            <a:r>
              <a:rPr lang="en-US" sz="2400" err="1">
                <a:solidFill>
                  <a:schemeClr val="bg1"/>
                </a:solidFill>
                <a:latin typeface="Bahnschrift SemiBold"/>
              </a:rPr>
              <a:t>worden</a:t>
            </a:r>
            <a:r>
              <a:rPr lang="en-US" sz="2400">
                <a:solidFill>
                  <a:schemeClr val="bg1"/>
                </a:solidFill>
                <a:latin typeface="Bahnschrift SemiBold"/>
              </a:rPr>
              <a:t>?’</a:t>
            </a: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endParaRPr lang="en-US" sz="2400">
              <a:solidFill>
                <a:schemeClr val="bg1"/>
              </a:solidFill>
              <a:latin typeface="Bahnschrift SemiBold"/>
            </a:endParaRPr>
          </a:p>
          <a:p>
            <a:pPr marL="0" indent="0" algn="ctr">
              <a:buNone/>
            </a:pPr>
            <a:r>
              <a:rPr lang="en-US" sz="2000" err="1">
                <a:solidFill>
                  <a:schemeClr val="bg1"/>
                </a:solidFill>
                <a:latin typeface="Bahnschrift SemiBold"/>
              </a:rPr>
              <a:t>Ontdekken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 van </a:t>
            </a:r>
            <a:r>
              <a:rPr lang="en-US" sz="2000" err="1">
                <a:solidFill>
                  <a:schemeClr val="bg1"/>
                </a:solidFill>
                <a:latin typeface="Bahnschrift SemiBold"/>
              </a:rPr>
              <a:t>kernkwaliteiten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, </a:t>
            </a:r>
            <a:r>
              <a:rPr lang="en-US" sz="2000" err="1">
                <a:solidFill>
                  <a:schemeClr val="bg1"/>
                </a:solidFill>
                <a:latin typeface="Bahnschrift SemiBold"/>
              </a:rPr>
              <a:t>overtuigingen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, </a:t>
            </a:r>
            <a:r>
              <a:rPr lang="en-US" sz="2000" err="1">
                <a:solidFill>
                  <a:schemeClr val="bg1"/>
                </a:solidFill>
                <a:latin typeface="Bahnschrift SemiBold"/>
              </a:rPr>
              <a:t>persoonlijkheid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, </a:t>
            </a:r>
            <a:r>
              <a:rPr lang="en-US" sz="2000" err="1">
                <a:solidFill>
                  <a:schemeClr val="bg1"/>
                </a:solidFill>
                <a:latin typeface="Bahnschrift SemiBold"/>
              </a:rPr>
              <a:t>waarden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 </a:t>
            </a:r>
            <a:r>
              <a:rPr lang="en-US" sz="2000" err="1">
                <a:solidFill>
                  <a:schemeClr val="bg1"/>
                </a:solidFill>
                <a:latin typeface="Bahnschrift SemiBold"/>
              </a:rPr>
              <a:t>en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 </a:t>
            </a:r>
            <a:r>
              <a:rPr lang="en-US" sz="2000" err="1">
                <a:solidFill>
                  <a:schemeClr val="bg1"/>
                </a:solidFill>
                <a:latin typeface="Bahnschrift SemiBold"/>
              </a:rPr>
              <a:t>zingeving</a:t>
            </a:r>
            <a:r>
              <a:rPr lang="en-US" sz="2000">
                <a:solidFill>
                  <a:schemeClr val="bg1"/>
                </a:solidFill>
                <a:latin typeface="Bahnschrift SemiBold"/>
              </a:rPr>
              <a:t>.  </a:t>
            </a:r>
          </a:p>
          <a:p>
            <a:pPr marL="0" indent="0" algn="ctr">
              <a:buNone/>
            </a:pPr>
            <a:endParaRPr lang="nl-NL" sz="2000"/>
          </a:p>
        </p:txBody>
      </p:sp>
      <p:pic>
        <p:nvPicPr>
          <p:cNvPr id="8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32CC4EB-F71A-4716-A23A-987AD80D9C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30" t="44898" r="68485" b="38010"/>
          <a:stretch/>
        </p:blipFill>
        <p:spPr>
          <a:xfrm>
            <a:off x="2960915" y="2503536"/>
            <a:ext cx="2917371" cy="269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1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7"/>
          <p:cNvSpPr txBox="1"/>
          <p:nvPr/>
        </p:nvSpPr>
        <p:spPr>
          <a:xfrm>
            <a:off x="3759415" y="1440814"/>
            <a:ext cx="1360805" cy="414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>
                <a:solidFill>
                  <a:schemeClr val="bg1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</a:t>
            </a:r>
            <a:endParaRPr lang="nl-NL" sz="110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kstvak 8"/>
          <p:cNvSpPr txBox="1"/>
          <p:nvPr/>
        </p:nvSpPr>
        <p:spPr>
          <a:xfrm>
            <a:off x="2343956" y="3913822"/>
            <a:ext cx="1780370" cy="414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>
                <a:solidFill>
                  <a:schemeClr val="bg1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werkplek</a:t>
            </a:r>
            <a:endParaRPr lang="nl-NL" sz="240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kstvak 9"/>
          <p:cNvSpPr txBox="1"/>
          <p:nvPr/>
        </p:nvSpPr>
        <p:spPr>
          <a:xfrm>
            <a:off x="5019675" y="3915092"/>
            <a:ext cx="1360805" cy="414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400">
                <a:solidFill>
                  <a:schemeClr val="bg1"/>
                </a:solidFill>
                <a:effectLst/>
                <a:latin typeface="Bahnschrift Semi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instituut</a:t>
            </a:r>
            <a:endParaRPr lang="nl-NL" sz="240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Gelijkbenige driehoek 7"/>
          <p:cNvSpPr/>
          <p:nvPr/>
        </p:nvSpPr>
        <p:spPr>
          <a:xfrm>
            <a:off x="3379899" y="1970288"/>
            <a:ext cx="2119836" cy="1827445"/>
          </a:xfrm>
          <a:prstGeom prst="triangl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6D96B7D-2C47-4883-86F7-B8A24A73A2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430" t="26658" r="68611" b="56378"/>
          <a:stretch/>
        </p:blipFill>
        <p:spPr>
          <a:xfrm>
            <a:off x="538236" y="801407"/>
            <a:ext cx="2123903" cy="1988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886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8553" y="365125"/>
            <a:ext cx="7886700" cy="1325563"/>
          </a:xfrm>
        </p:spPr>
        <p:txBody>
          <a:bodyPr/>
          <a:lstStyle/>
          <a:p>
            <a:r>
              <a:rPr lang="nl-NL" cap="all">
                <a:solidFill>
                  <a:schemeClr val="bg1"/>
                </a:solidFill>
                <a:latin typeface="Bahnschrift SemiBold" panose="020B0502040204020203" pitchFamily="34" charset="0"/>
              </a:rPr>
              <a:t>ONTWIKKELINGSGERICHT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nl-NL">
              <a:solidFill>
                <a:schemeClr val="bg1"/>
              </a:solidFill>
            </a:endParaRPr>
          </a:p>
        </p:txBody>
      </p:sp>
      <p:pic>
        <p:nvPicPr>
          <p:cNvPr id="14" name="Afbeelding 13"/>
          <p:cNvPicPr/>
          <p:nvPr/>
        </p:nvPicPr>
        <p:blipFill rotWithShape="1">
          <a:blip r:embed="rId3"/>
          <a:srcRect l="34699" t="24620" r="21371" b="8413"/>
          <a:stretch/>
        </p:blipFill>
        <p:spPr bwMode="auto">
          <a:xfrm>
            <a:off x="1878242" y="1690688"/>
            <a:ext cx="5387516" cy="46174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E8EA2310-C2E9-4A78-93D4-6625461CCB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0466" t="53189" r="63198" b="29209"/>
          <a:stretch/>
        </p:blipFill>
        <p:spPr>
          <a:xfrm>
            <a:off x="587080" y="1342382"/>
            <a:ext cx="1762518" cy="16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55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cap="all">
                <a:solidFill>
                  <a:schemeClr val="bg1"/>
                </a:solidFill>
                <a:latin typeface="Bahnschrift SemiBold" panose="020B0502040204020203" pitchFamily="34" charset="0"/>
              </a:rPr>
              <a:t>Leeruitkomsten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>
                <a:solidFill>
                  <a:schemeClr val="bg1"/>
                </a:solidFill>
                <a:latin typeface="Bahnschrift SemiBold" panose="020B0502040204020203" pitchFamily="34" charset="0"/>
              </a:rPr>
              <a:t>“ …de basisbehoeften van leerlingen/studenten te herkennen en daarop in te spelen.”</a:t>
            </a:r>
          </a:p>
          <a:p>
            <a:endParaRPr lang="nl-NL">
              <a:solidFill>
                <a:schemeClr val="bg1"/>
              </a:solidFill>
            </a:endParaRPr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FEE31E2-C75B-48CB-B7A3-05AB709177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466" t="53189" r="63198" b="29209"/>
          <a:stretch/>
        </p:blipFill>
        <p:spPr>
          <a:xfrm>
            <a:off x="890624" y="3006086"/>
            <a:ext cx="1762518" cy="1609120"/>
          </a:xfrm>
          <a:prstGeom prst="rect">
            <a:avLst/>
          </a:prstGeom>
        </p:spPr>
      </p:pic>
      <p:pic>
        <p:nvPicPr>
          <p:cNvPr id="7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C543DF4B-D4B2-44AF-BB21-F6394707B1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20" t="53444" r="73815" b="29847"/>
          <a:stretch/>
        </p:blipFill>
        <p:spPr>
          <a:xfrm>
            <a:off x="2733881" y="3006087"/>
            <a:ext cx="1663052" cy="160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95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438510" cy="1325563"/>
          </a:xfrm>
        </p:spPr>
        <p:txBody>
          <a:bodyPr>
            <a:normAutofit/>
          </a:bodyPr>
          <a:lstStyle/>
          <a:p>
            <a:r>
              <a:rPr lang="nl-NL" sz="2800" cap="all" dirty="0">
                <a:solidFill>
                  <a:srgbClr val="FFFF00"/>
                </a:solidFill>
                <a:latin typeface="Bahnschrift SemiBold" panose="020B0502040204020203" pitchFamily="34" charset="0"/>
              </a:rPr>
              <a:t>Nieuwe werkwijze !</a:t>
            </a:r>
            <a:br>
              <a:rPr lang="nl-NL" sz="2800" cap="all" dirty="0">
                <a:solidFill>
                  <a:schemeClr val="bg1"/>
                </a:solidFill>
                <a:latin typeface="Bahnschrift SemiBold"/>
              </a:rPr>
            </a:br>
            <a:r>
              <a:rPr lang="nl-NL" sz="2800" cap="all" dirty="0">
                <a:solidFill>
                  <a:schemeClr val="bg1"/>
                </a:solidFill>
                <a:latin typeface="Bahnschrift SemiBold"/>
              </a:rPr>
              <a:t>LEERGEMEENSCHAP WPL1 ORIËNTATIE OP BEROEP      (ter info)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1692" y="1657821"/>
            <a:ext cx="8342142" cy="413269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nl-NL" sz="2000" dirty="0">
                <a:solidFill>
                  <a:schemeClr val="bg1"/>
                </a:solidFill>
              </a:rPr>
              <a:t>		</a:t>
            </a: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1900" dirty="0">
                <a:solidFill>
                  <a:schemeClr val="bg1"/>
                </a:solidFill>
                <a:latin typeface="Bahnschrift SemiBold"/>
              </a:rPr>
              <a:t>Onderwijskunde</a:t>
            </a:r>
            <a:r>
              <a:rPr lang="nl-NL" sz="2000" dirty="0">
                <a:solidFill>
                  <a:schemeClr val="bg1"/>
                </a:solidFill>
                <a:latin typeface="Calibri"/>
                <a:cs typeface="Calibri"/>
              </a:rPr>
              <a:t>  wordt net als voorheen gegeven op locatie in “het klasje’, wat we vanaf nu voor het gemak de “leergemeenschap” gaan noemen.</a:t>
            </a:r>
          </a:p>
          <a:p>
            <a:pPr marL="0" indent="0">
              <a:buNone/>
            </a:pPr>
            <a:r>
              <a:rPr lang="nl-NL" sz="1900" dirty="0">
                <a:solidFill>
                  <a:schemeClr val="bg1"/>
                </a:solidFill>
                <a:latin typeface="Bahnschrift SemiBold"/>
              </a:rPr>
              <a:t>14 x op donderdag van 14.00-17.00 uur</a:t>
            </a:r>
          </a:p>
          <a:p>
            <a:pPr marL="0" indent="0">
              <a:buNone/>
            </a:pPr>
            <a:endParaRPr lang="nl-NL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sz="1900" dirty="0">
                <a:solidFill>
                  <a:schemeClr val="bg1"/>
                </a:solidFill>
                <a:latin typeface="Bahnschrift SemiBold"/>
              </a:rPr>
              <a:t>Er zijn binnen Passie voor Leren twee “leergemeenschappen”: 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900" dirty="0">
                <a:solidFill>
                  <a:schemeClr val="bg1"/>
                </a:solidFill>
                <a:latin typeface="Bahnschrift SemiBold"/>
              </a:rPr>
              <a:t>Leergemeenschap Scholengroep Uden  (locatie vmbo en locatie havo/vwo en een aantal studenten van het Commanderij College)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900" dirty="0">
                <a:solidFill>
                  <a:schemeClr val="bg1"/>
                </a:solidFill>
                <a:latin typeface="Bahnschrift SemiBold"/>
              </a:rPr>
              <a:t>Leergemeenschap Scholengroep Rijk van Nijmegen (NSG Groenewoud, Canisius College, Kandinsky College en het Rijks) </a:t>
            </a:r>
          </a:p>
          <a:p>
            <a:pPr marL="0" indent="0">
              <a:buNone/>
            </a:pPr>
            <a:endParaRPr lang="nl-NL" sz="1500" dirty="0"/>
          </a:p>
        </p:txBody>
      </p:sp>
      <p:pic>
        <p:nvPicPr>
          <p:cNvPr id="4" name="Picture 4" descr="A close up of a logo&#10;&#10;Description generated with high confidence">
            <a:extLst>
              <a:ext uri="{FF2B5EF4-FFF2-40B4-BE49-F238E27FC236}">
                <a16:creationId xmlns:a16="http://schemas.microsoft.com/office/drawing/2014/main" id="{8159943E-BBFB-4D4B-A22A-1B0A220A65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324" y="1312813"/>
            <a:ext cx="1522268" cy="140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4755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FBDDABF971814C8D1B6931C5B139FC" ma:contentTypeVersion="8" ma:contentTypeDescription="Een nieuw document maken." ma:contentTypeScope="" ma:versionID="a929c23e40d6c79dedb6ab5273a12639">
  <xsd:schema xmlns:xsd="http://www.w3.org/2001/XMLSchema" xmlns:xs="http://www.w3.org/2001/XMLSchema" xmlns:p="http://schemas.microsoft.com/office/2006/metadata/properties" xmlns:ns3="d622b1ad-6ca7-4b24-bd45-5a846fb55caf" targetNamespace="http://schemas.microsoft.com/office/2006/metadata/properties" ma:root="true" ma:fieldsID="0379f71079fa6659a23bb53fb76db830" ns3:_="">
    <xsd:import namespace="d622b1ad-6ca7-4b24-bd45-5a846fb55c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2b1ad-6ca7-4b24-bd45-5a846fb5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225CF1-FADE-4106-96F2-98EFD03D38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3AFB92-F1B4-44BA-B35D-3B4396DF16FB}">
  <ds:schemaRefs>
    <ds:schemaRef ds:uri="http://purl.org/dc/elements/1.1/"/>
    <ds:schemaRef ds:uri="http://schemas.microsoft.com/office/infopath/2007/PartnerControls"/>
    <ds:schemaRef ds:uri="http://purl.org/dc/terms/"/>
    <ds:schemaRef ds:uri="d622b1ad-6ca7-4b24-bd45-5a846fb55caf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D993630-EFA2-45D8-A9EB-D43CC7660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2b1ad-6ca7-4b24-bd45-5a846fb55c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1102</Words>
  <Application>Microsoft Office PowerPoint</Application>
  <PresentationFormat>Diavoorstelling (4:3)</PresentationFormat>
  <Paragraphs>220</Paragraphs>
  <Slides>29</Slides>
  <Notes>12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7" baseType="lpstr">
      <vt:lpstr>Arial</vt:lpstr>
      <vt:lpstr>Bahnschrift SemiBold</vt:lpstr>
      <vt:lpstr>Bahnschrift SemiLight</vt:lpstr>
      <vt:lpstr>Calibri</vt:lpstr>
      <vt:lpstr>Calibri Light</vt:lpstr>
      <vt:lpstr>Times New Roman</vt:lpstr>
      <vt:lpstr>Wingdings</vt:lpstr>
      <vt:lpstr>Kantoorthema</vt:lpstr>
      <vt:lpstr>PowerPoint-presentatie</vt:lpstr>
      <vt:lpstr>PowerPoint-presentatie</vt:lpstr>
      <vt:lpstr>PowerPoint-presentatie</vt:lpstr>
      <vt:lpstr>PowerPoint-presentatie</vt:lpstr>
      <vt:lpstr>LEERGEMEENSCHAP WPL1 ORIËNTATIE OP BEROEP</vt:lpstr>
      <vt:lpstr>PowerPoint-presentatie</vt:lpstr>
      <vt:lpstr>ONTWIKKELINGSGERICHT</vt:lpstr>
      <vt:lpstr>Leeruitkomsten</vt:lpstr>
      <vt:lpstr>Nieuwe werkwijze ! LEERGEMEENSCHAP WPL1 ORIËNTATIE OP BEROEP      (ter info)</vt:lpstr>
      <vt:lpstr>LEERGEMEENSCHAP WPL1 ORIËNTATIE OP BEROEP      (ter info)</vt:lpstr>
      <vt:lpstr>PowerPoint-presentatie</vt:lpstr>
      <vt:lpstr>PowerPoint-presentatie</vt:lpstr>
      <vt:lpstr>Maak samen met de student een rooster.</vt:lpstr>
      <vt:lpstr>Rooster student</vt:lpstr>
      <vt:lpstr>GROEIDOSSIER</vt:lpstr>
      <vt:lpstr>Nieuwe werkwijze ! De 4 bekwaamheidsgebieden</vt:lpstr>
      <vt:lpstr>De 4 bekwaamheidsgebieden</vt:lpstr>
      <vt:lpstr>De 4 bekwaamheidsgebieden  Hieronder een voorbeeld van het bekwaamheidsgebied “vakdidactisch bekwaam”. Alle 4 de gebieden staan uitgeschreven in het eindevaluatieformulier.</vt:lpstr>
      <vt:lpstr>Nieuwe werkwijze ! GROEIDOSSIER BIJ PASSIE VOOR LEREN:  hieronder een voorbeeld van het nieuwe groeidossier</vt:lpstr>
      <vt:lpstr>GROEIDOSSIER BIJ PASSIE VOOR LEREN     en een voorbeeld van een week-evaluatie</vt:lpstr>
      <vt:lpstr>Nieuwe werkwijze !         BEOORDELen BIJ PASSIE VOOR LEREN</vt:lpstr>
      <vt:lpstr>beoordeling                               (meer info volgt tijdens volgende bijeenkomst op 10 januari)</vt:lpstr>
      <vt:lpstr>tussenbeoordeling 6 of 7 febr. 2020  (meer info volgt nog tijdens volgende bijeenkomst op 10 januari)</vt:lpstr>
      <vt:lpstr>PowerPoint-presentatie</vt:lpstr>
      <vt:lpstr>Eindbeoordeling                  (meer info volgt tijdens volgende bijeenkomst op 10 januari) </vt:lpstr>
      <vt:lpstr>Even kort samengevat:  Goodbye</vt:lpstr>
      <vt:lpstr>Belangrijke site:</vt:lpstr>
      <vt:lpstr>Datum tweede bijeenkomst wpb1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Vossenberg Marianne</dc:creator>
  <cp:lastModifiedBy>Röben,  S.</cp:lastModifiedBy>
  <cp:revision>24</cp:revision>
  <cp:lastPrinted>2019-09-12T11:24:12Z</cp:lastPrinted>
  <dcterms:created xsi:type="dcterms:W3CDTF">2019-09-09T09:24:13Z</dcterms:created>
  <dcterms:modified xsi:type="dcterms:W3CDTF">2019-11-07T08:42:24Z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0x010100E4FBDDABF971814C8D1B6931C5B139FC</vt:lpwstr>
  </property>
</Properties>
</file>