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81" r:id="rId3"/>
    <p:sldId id="283" r:id="rId4"/>
    <p:sldId id="284" r:id="rId5"/>
    <p:sldId id="285" r:id="rId6"/>
    <p:sldId id="302" r:id="rId7"/>
    <p:sldId id="304" r:id="rId8"/>
    <p:sldId id="303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07" autoAdjust="0"/>
  </p:normalViewPr>
  <p:slideViewPr>
    <p:cSldViewPr>
      <p:cViewPr varScale="1">
        <p:scale>
          <a:sx n="100" d="100"/>
          <a:sy n="100" d="100"/>
        </p:scale>
        <p:origin x="2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B564E-E419-4798-83F5-45B4CF75F943}" type="datetimeFigureOut">
              <a:rPr lang="nl-NL" smtClean="0"/>
              <a:pPr/>
              <a:t>28-1-2019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0F55D3-FA8E-4CDD-B3E1-84D74C548CB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3699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F55D3-FA8E-4CDD-B3E1-84D74C548CB1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sz="1100" dirty="0"/>
              <a:t>Als basis voor alle informatie aan jullie gebruiken we steeds weer het document van Bureau Extern: </a:t>
            </a:r>
            <a:r>
              <a:rPr lang="nl-NL" sz="1100" b="1" dirty="0"/>
              <a:t>stagekaart</a:t>
            </a:r>
            <a:r>
              <a:rPr lang="nl-NL" sz="1100" b="1" baseline="0" dirty="0"/>
              <a:t> </a:t>
            </a:r>
            <a:r>
              <a:rPr lang="nl-NL" sz="1100" b="1" baseline="0" dirty="0" err="1"/>
              <a:t>wpl</a:t>
            </a:r>
            <a:r>
              <a:rPr lang="nl-NL" sz="1100" b="1" baseline="0" dirty="0"/>
              <a:t> 1</a:t>
            </a:r>
            <a:endParaRPr lang="nl-NL" sz="1100" b="1" dirty="0"/>
          </a:p>
          <a:p>
            <a:pPr>
              <a:buNone/>
            </a:pPr>
            <a:r>
              <a:rPr lang="nl-NL" sz="1100" b="0" dirty="0"/>
              <a:t>Deze krijgen jullie van de HAN via de ABS maar is ook digitaal op de site te vinden.</a:t>
            </a:r>
          </a:p>
          <a:p>
            <a:pPr>
              <a:buNone/>
            </a:pPr>
            <a:r>
              <a:rPr lang="nl-NL" b="0" dirty="0"/>
              <a:t>De student wpl1 wordt in de stage begeleid door jou, de SPD. Daarnaast zijn er de ABS en de ABI. </a:t>
            </a:r>
          </a:p>
          <a:p>
            <a:pPr>
              <a:buNone/>
            </a:pPr>
            <a:r>
              <a:rPr lang="nl-NL" b="0" dirty="0"/>
              <a:t>Op de donderdagmiddag krijgen de studenten werkcolleges bij ons op school. Deze zijn een belangrijk onderdeel van de 40% van de tijd die een student op de opleidingsschool moet doorbrengen.</a:t>
            </a:r>
          </a:p>
          <a:p>
            <a:endParaRPr lang="nl-NL" b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F55D3-FA8E-4CDD-B3E1-84D74C548CB1}" type="slidenum">
              <a:rPr lang="nl-NL" smtClean="0"/>
              <a:pPr/>
              <a:t>3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nl-NL" dirty="0"/>
              <a:t>Een student mag alleen met zijn stage beginnen als deze een leerwerkplan kan overleggen. Zie hiervoor de handleiding werkplekleren. </a:t>
            </a:r>
          </a:p>
          <a:p>
            <a:pPr lvl="0">
              <a:buNone/>
            </a:pPr>
            <a:r>
              <a:rPr lang="nl-NL" dirty="0"/>
              <a:t>De SPD moet het LWP ondertekenen. Kijk samen naar de doelen in het LWP en pas deze indien nodig eerst samen aan voordat je ondertekent.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F55D3-FA8E-4CDD-B3E1-84D74C548CB1}" type="slidenum">
              <a:rPr lang="nl-NL" smtClean="0"/>
              <a:pPr/>
              <a:t>4</a:t>
            </a:fld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/>
              <a:t>Hoe maak je een ideaal rooster met daarin o.a.: lesbezoeken bij andere collega's, voorbereiden lessen, werken aan LWT en de wekelijkse evaluatie?</a:t>
            </a:r>
            <a:r>
              <a:rPr lang="nl-NL" sz="1200" dirty="0">
                <a:solidFill>
                  <a:schemeClr val="tx2">
                    <a:lumMod val="50000"/>
                  </a:schemeClr>
                </a:solidFill>
              </a:rPr>
              <a:t> Denk aan: </a:t>
            </a:r>
            <a:r>
              <a:rPr lang="nl-NL" sz="1200" dirty="0"/>
              <a:t>vergadering / pauzes / excursie / project. welke projecten bij vakken?</a:t>
            </a:r>
            <a:r>
              <a:rPr lang="nl-NL" sz="1200" baseline="0" dirty="0"/>
              <a:t> </a:t>
            </a:r>
            <a:r>
              <a:rPr lang="nl-NL" sz="1200" baseline="0" dirty="0">
                <a:solidFill>
                  <a:schemeClr val="tx2">
                    <a:lumMod val="50000"/>
                  </a:schemeClr>
                </a:solidFill>
              </a:rPr>
              <a:t>R</a:t>
            </a:r>
            <a:r>
              <a:rPr lang="nl-NL" sz="1200" dirty="0">
                <a:solidFill>
                  <a:schemeClr val="tx2">
                    <a:lumMod val="50000"/>
                  </a:schemeClr>
                </a:solidFill>
              </a:rPr>
              <a:t>egel dat student op …. met een klas mee kan lopen.</a:t>
            </a:r>
          </a:p>
          <a:p>
            <a:pPr lvl="0">
              <a:buNone/>
            </a:pPr>
            <a:r>
              <a:rPr lang="nl-NL" dirty="0"/>
              <a:t> Wanneer gaan de studenten echt les geven? Of, tot wanneer gaan ze alleen observeren? Wat voor observeertaken kan je meegeven?</a:t>
            </a:r>
          </a:p>
          <a:p>
            <a:pPr marL="0" lvl="0" indent="0">
              <a:lnSpc>
                <a:spcPct val="200000"/>
              </a:lnSpc>
              <a:buNone/>
            </a:pPr>
            <a:r>
              <a:rPr lang="nl-NL" dirty="0"/>
              <a:t>Verder is er de mogelijkheid om eventueel uren op de donderdagmorgen in te plannen. Bijvoorbeeld als het aantal lessen op de vrijdag een</a:t>
            </a:r>
          </a:p>
          <a:p>
            <a:pPr marL="0" lvl="0" indent="0">
              <a:lnSpc>
                <a:spcPct val="200000"/>
              </a:lnSpc>
              <a:buNone/>
            </a:pPr>
            <a:r>
              <a:rPr lang="nl-NL" dirty="0"/>
              <a:t>  probleem is. De werkcolleges starten om 13.15 uur. Dus les 1t/m les 4 kun je studenten op school uitnodigen.</a:t>
            </a:r>
          </a:p>
          <a:p>
            <a:endParaRPr lang="nl-NL" sz="1200" dirty="0">
              <a:solidFill>
                <a:schemeClr val="tx2">
                  <a:lumMod val="50000"/>
                </a:schemeClr>
              </a:solidFill>
            </a:endParaRPr>
          </a:p>
          <a:p>
            <a:pPr marL="0" lvl="0" indent="0">
              <a:lnSpc>
                <a:spcPct val="200000"/>
              </a:lnSpc>
              <a:buNone/>
            </a:pPr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F55D3-FA8E-4CDD-B3E1-84D74C548CB1}" type="slidenum">
              <a:rPr lang="nl-NL" smtClean="0"/>
              <a:pPr/>
              <a:t>5</a:t>
            </a:fld>
            <a:endParaRPr lang="nl-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F55D3-FA8E-4CDD-B3E1-84D74C548CB1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04715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/>
              <a:t>Hoe maak je een ideaal rooster met daarin o.a.: lesbezoeken bij andere collega's, voorbereiden lessen, werken aan LWT en de wekelijkse evaluatie?</a:t>
            </a:r>
            <a:r>
              <a:rPr lang="nl-NL" sz="1200" dirty="0">
                <a:solidFill>
                  <a:schemeClr val="tx2">
                    <a:lumMod val="50000"/>
                  </a:schemeClr>
                </a:solidFill>
              </a:rPr>
              <a:t> Denk aan: </a:t>
            </a:r>
            <a:r>
              <a:rPr lang="nl-NL" sz="1200" dirty="0"/>
              <a:t>vergadering / pauzes / excursie / project. welke projecten bij vakken?</a:t>
            </a:r>
            <a:r>
              <a:rPr lang="nl-NL" sz="1200" baseline="0" dirty="0"/>
              <a:t> </a:t>
            </a:r>
            <a:r>
              <a:rPr lang="nl-NL" sz="1200" baseline="0" dirty="0">
                <a:solidFill>
                  <a:schemeClr val="tx2">
                    <a:lumMod val="50000"/>
                  </a:schemeClr>
                </a:solidFill>
              </a:rPr>
              <a:t>R</a:t>
            </a:r>
            <a:r>
              <a:rPr lang="nl-NL" sz="1200" dirty="0">
                <a:solidFill>
                  <a:schemeClr val="tx2">
                    <a:lumMod val="50000"/>
                  </a:schemeClr>
                </a:solidFill>
              </a:rPr>
              <a:t>egel dat student op …. met een klas mee kan lopen.</a:t>
            </a:r>
          </a:p>
          <a:p>
            <a:pPr lvl="0">
              <a:buNone/>
            </a:pPr>
            <a:r>
              <a:rPr lang="nl-NL" dirty="0"/>
              <a:t> Wanneer gaan de studenten echt les geven? Of, tot wanneer gaan ze alleen observeren? Wat voor observeertaken kan je meegeven?</a:t>
            </a:r>
          </a:p>
          <a:p>
            <a:pPr marL="0" lvl="0" indent="0">
              <a:lnSpc>
                <a:spcPct val="200000"/>
              </a:lnSpc>
              <a:buNone/>
            </a:pPr>
            <a:r>
              <a:rPr lang="nl-NL" dirty="0"/>
              <a:t>Verder is er de mogelijkheid om eventueel uren op de donderdagmorgen in te plannen. Bijvoorbeeld als het aantal lessen op de vrijdag een</a:t>
            </a:r>
          </a:p>
          <a:p>
            <a:pPr marL="0" lvl="0" indent="0">
              <a:lnSpc>
                <a:spcPct val="200000"/>
              </a:lnSpc>
              <a:buNone/>
            </a:pPr>
            <a:r>
              <a:rPr lang="nl-NL" dirty="0"/>
              <a:t>  probleem is. De werkcolleges starten om 13.15 uur. Dus les 1t/m les 4 kun je studenten op school uitnodigen.</a:t>
            </a:r>
          </a:p>
          <a:p>
            <a:endParaRPr lang="nl-NL" sz="1200" dirty="0">
              <a:solidFill>
                <a:schemeClr val="tx2">
                  <a:lumMod val="50000"/>
                </a:schemeClr>
              </a:solidFill>
            </a:endParaRPr>
          </a:p>
          <a:p>
            <a:pPr marL="0" lvl="0" indent="0">
              <a:lnSpc>
                <a:spcPct val="200000"/>
              </a:lnSpc>
              <a:buNone/>
            </a:pPr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F55D3-FA8E-4CDD-B3E1-84D74C548CB1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3713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305AC-4D7F-423C-84F0-EE96E363F91F}" type="datetimeFigureOut">
              <a:rPr lang="nl-NL" smtClean="0"/>
              <a:pPr/>
              <a:t>28-1-2019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D5E56E5-E6CC-4C33-BD9C-1C1C1A9CC45B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305AC-4D7F-423C-84F0-EE96E363F91F}" type="datetimeFigureOut">
              <a:rPr lang="nl-NL" smtClean="0"/>
              <a:pPr/>
              <a:t>28-1-2019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56E5-E6CC-4C33-BD9C-1C1C1A9CC45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D5E56E5-E6CC-4C33-BD9C-1C1C1A9CC45B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305AC-4D7F-423C-84F0-EE96E363F91F}" type="datetimeFigureOut">
              <a:rPr lang="nl-NL" smtClean="0"/>
              <a:pPr/>
              <a:t>28-1-2019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305AC-4D7F-423C-84F0-EE96E363F91F}" type="datetimeFigureOut">
              <a:rPr lang="nl-NL" smtClean="0"/>
              <a:pPr/>
              <a:t>28-1-2019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D5E56E5-E6CC-4C33-BD9C-1C1C1A9CC45B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hthoe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305AC-4D7F-423C-84F0-EE96E363F91F}" type="datetimeFigureOut">
              <a:rPr lang="nl-NL" smtClean="0"/>
              <a:pPr/>
              <a:t>28-1-2019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D5E56E5-E6CC-4C33-BD9C-1C1C1A9CC45B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99305AC-4D7F-423C-84F0-EE96E363F91F}" type="datetimeFigureOut">
              <a:rPr lang="nl-NL" smtClean="0"/>
              <a:pPr/>
              <a:t>28-1-2019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56E5-E6CC-4C33-BD9C-1C1C1A9CC45B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Tijdelijke aanduiding voor inhoud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2" name="Tijdelijke aanduiding voor inhoud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305AC-4D7F-423C-84F0-EE96E363F91F}" type="datetimeFigureOut">
              <a:rPr lang="nl-NL" smtClean="0"/>
              <a:pPr/>
              <a:t>28-1-2019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nl-NL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Tijdelijke aanduiding voor inhoud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26" name="Tijdelijke aanduiding voor inhoud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25" name="Ova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D5E56E5-E6CC-4C33-BD9C-1C1C1A9CC45B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305AC-4D7F-423C-84F0-EE96E363F91F}" type="datetimeFigureOut">
              <a:rPr lang="nl-NL" smtClean="0"/>
              <a:pPr/>
              <a:t>28-1-2019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D5E56E5-E6CC-4C33-BD9C-1C1C1A9CC45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hthoe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hthoe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305AC-4D7F-423C-84F0-EE96E363F91F}" type="datetimeFigureOut">
              <a:rPr lang="nl-NL" smtClean="0"/>
              <a:pPr/>
              <a:t>28-1-2019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D5E56E5-E6CC-4C33-BD9C-1C1C1A9CC45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hoe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hthoe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Tijdelijke aanduiding voor inhoud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D5E56E5-E6CC-4C33-BD9C-1C1C1A9CC45B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305AC-4D7F-423C-84F0-EE96E363F91F}" type="datetimeFigureOut">
              <a:rPr lang="nl-NL" smtClean="0"/>
              <a:pPr/>
              <a:t>28-1-2019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 verbindingslijn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D5E56E5-E6CC-4C33-BD9C-1C1C1A9CC45B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99305AC-4D7F-423C-84F0-EE96E363F91F}" type="datetimeFigureOut">
              <a:rPr lang="nl-NL" smtClean="0"/>
              <a:pPr/>
              <a:t>28-1-2019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99305AC-4D7F-423C-84F0-EE96E363F91F}" type="datetimeFigureOut">
              <a:rPr lang="nl-NL" smtClean="0"/>
              <a:pPr/>
              <a:t>28-1-2019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D5E56E5-E6CC-4C33-BD9C-1C1C1A9CC45B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ssievoorleren.e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55576" y="2780928"/>
            <a:ext cx="7704856" cy="2304256"/>
          </a:xfrm>
        </p:spPr>
        <p:txBody>
          <a:bodyPr>
            <a:noAutofit/>
          </a:bodyPr>
          <a:lstStyle/>
          <a:p>
            <a:endParaRPr lang="nl-NL" sz="2800" dirty="0"/>
          </a:p>
          <a:p>
            <a:r>
              <a:rPr lang="nl-NL" sz="2800" b="0" dirty="0">
                <a:solidFill>
                  <a:srgbClr val="0070C0"/>
                </a:solidFill>
              </a:rPr>
              <a:t>Informatiebijeenkomst</a:t>
            </a:r>
          </a:p>
          <a:p>
            <a:endParaRPr lang="nl-NL" sz="2800" b="0" dirty="0">
              <a:solidFill>
                <a:srgbClr val="0070C0"/>
              </a:solidFill>
            </a:endParaRPr>
          </a:p>
          <a:p>
            <a:r>
              <a:rPr lang="nl-NL" sz="2800" b="0" dirty="0">
                <a:solidFill>
                  <a:srgbClr val="0070C0"/>
                </a:solidFill>
              </a:rPr>
              <a:t>Voor  stagebegeleiders  wpL2a en ALO</a:t>
            </a:r>
          </a:p>
          <a:p>
            <a:endParaRPr lang="nl-NL" sz="2800" dirty="0"/>
          </a:p>
          <a:p>
            <a:r>
              <a:rPr lang="nl-NL" b="0" dirty="0">
                <a:solidFill>
                  <a:schemeClr val="tx1"/>
                </a:solidFill>
              </a:rPr>
              <a:t>November</a:t>
            </a:r>
            <a:r>
              <a:rPr lang="nl-NL" sz="2800" dirty="0">
                <a:solidFill>
                  <a:schemeClr val="tx1"/>
                </a:solidFill>
              </a:rPr>
              <a:t> </a:t>
            </a:r>
            <a:r>
              <a:rPr lang="nl-NL" b="0" dirty="0">
                <a:solidFill>
                  <a:schemeClr val="tx1"/>
                </a:solidFill>
              </a:rPr>
              <a:t>2018</a:t>
            </a:r>
          </a:p>
          <a:p>
            <a:endParaRPr lang="nl-NL" sz="540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1752600"/>
          </a:xfrm>
        </p:spPr>
        <p:txBody>
          <a:bodyPr/>
          <a:lstStyle/>
          <a:p>
            <a:r>
              <a:rPr lang="nl-NL" dirty="0"/>
              <a:t>De start van werkplekleren 2a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90B619A1-3715-4BE0-BF7F-D8CED9269E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170790"/>
            <a:ext cx="2534976" cy="108012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sz="3600" dirty="0">
                <a:solidFill>
                  <a:schemeClr val="accent1">
                    <a:lumMod val="75000"/>
                  </a:schemeClr>
                </a:solidFill>
              </a:rPr>
              <a:t>Programma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ClrTx/>
              <a:buNone/>
            </a:pPr>
            <a:r>
              <a:rPr lang="nl-NL" sz="2400" dirty="0"/>
              <a:t>Welkom….</a:t>
            </a:r>
          </a:p>
          <a:p>
            <a:pPr marL="0" indent="0">
              <a:buClrTx/>
              <a:buNone/>
            </a:pPr>
            <a:endParaRPr lang="nl-NL" sz="2400" dirty="0"/>
          </a:p>
          <a:p>
            <a:pPr marL="514350" indent="-514350">
              <a:buClrTx/>
              <a:buAutoNum type="arabicPeriod"/>
            </a:pPr>
            <a:r>
              <a:rPr lang="nl-NL" sz="2400" dirty="0"/>
              <a:t>Stageperiode</a:t>
            </a:r>
          </a:p>
          <a:p>
            <a:pPr marL="514350" indent="-514350">
              <a:buClrTx/>
              <a:buAutoNum type="arabicPeriod"/>
            </a:pPr>
            <a:r>
              <a:rPr lang="nl-NL" sz="2400" dirty="0"/>
              <a:t>Leerwerkplan</a:t>
            </a:r>
          </a:p>
          <a:p>
            <a:pPr marL="514350" indent="-514350">
              <a:buClrTx/>
              <a:buAutoNum type="arabicPeriod"/>
            </a:pPr>
            <a:r>
              <a:rPr lang="nl-NL" sz="2400" dirty="0"/>
              <a:t>Het rooster van de student</a:t>
            </a:r>
          </a:p>
          <a:p>
            <a:pPr marL="514350" indent="-514350">
              <a:buClrTx/>
              <a:buFont typeface="Wingdings 2"/>
              <a:buAutoNum type="arabicPeriod"/>
            </a:pPr>
            <a:r>
              <a:rPr lang="nl-NL" sz="2400" dirty="0"/>
              <a:t>Begeleiden en beoordelen</a:t>
            </a:r>
          </a:p>
          <a:p>
            <a:pPr marL="514350" indent="-514350">
              <a:buClrTx/>
              <a:buFont typeface="Wingdings 2"/>
              <a:buAutoNum type="arabicPeriod"/>
            </a:pPr>
            <a:r>
              <a:rPr lang="nl-NL" sz="2400" dirty="0"/>
              <a:t>2</a:t>
            </a:r>
            <a:r>
              <a:rPr lang="nl-NL" sz="2400" baseline="30000" dirty="0"/>
              <a:t>e</a:t>
            </a:r>
            <a:r>
              <a:rPr lang="nl-NL" sz="2400" dirty="0"/>
              <a:t> Bijeenkomst wpb’s: 8 april 2019        locatie ?</a:t>
            </a:r>
          </a:p>
          <a:p>
            <a:pPr marL="0" indent="0">
              <a:buClrTx/>
              <a:buNone/>
            </a:pPr>
            <a:r>
              <a:rPr lang="nl-NL" sz="2400" dirty="0"/>
              <a:t>       met Workshop ‘laddering interview’</a:t>
            </a:r>
          </a:p>
          <a:p>
            <a:pPr marL="0" indent="0">
              <a:buClrTx/>
              <a:buNone/>
            </a:pPr>
            <a:r>
              <a:rPr lang="nl-NL" sz="2400" dirty="0"/>
              <a:t>7.    Site Passie voor Leren: </a:t>
            </a:r>
            <a:r>
              <a:rPr lang="nl-NL" sz="2400" dirty="0">
                <a:hlinkClick r:id="rId3"/>
              </a:rPr>
              <a:t>www.passievoorleren.eu</a:t>
            </a:r>
            <a:endParaRPr lang="nl-NL" sz="2400" dirty="0"/>
          </a:p>
          <a:p>
            <a:pPr marL="0" indent="0">
              <a:buClrTx/>
              <a:buNone/>
            </a:pP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1C183F2A-45B8-4B53-A8B5-5F36833BD3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170790"/>
            <a:ext cx="2534976" cy="108012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>
                <a:solidFill>
                  <a:srgbClr val="C00000"/>
                </a:solidFill>
              </a:rPr>
              <a:t>Werkplekleren 2a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 algn="ctr">
              <a:buClrTx/>
              <a:buNone/>
            </a:pPr>
            <a:endParaRPr lang="nl-NL" sz="800" b="1" dirty="0"/>
          </a:p>
          <a:p>
            <a:pPr marL="514350" indent="-514350" algn="ctr">
              <a:buClrTx/>
              <a:buNone/>
            </a:pPr>
            <a:r>
              <a:rPr lang="nl-NL" sz="3600" b="1" dirty="0"/>
              <a:t>Wpl2a en ALO</a:t>
            </a:r>
            <a:endParaRPr lang="nl-NL" sz="2800" dirty="0"/>
          </a:p>
          <a:p>
            <a:pPr marL="514350" indent="-514350">
              <a:buClrTx/>
              <a:buFont typeface="Wingdings" pitchFamily="2" charset="2"/>
              <a:buChar char="v"/>
            </a:pPr>
            <a:r>
              <a:rPr lang="nl-NL" sz="2400" dirty="0"/>
              <a:t>Stageperiode: </a:t>
            </a:r>
          </a:p>
          <a:p>
            <a:pPr marL="0" indent="0">
              <a:buClrTx/>
              <a:buNone/>
            </a:pPr>
            <a:r>
              <a:rPr lang="nl-NL" sz="2400" dirty="0">
                <a:solidFill>
                  <a:srgbClr val="0070C0"/>
                </a:solidFill>
              </a:rPr>
              <a:t>	</a:t>
            </a:r>
            <a:r>
              <a:rPr lang="nl-NL" sz="2400" dirty="0"/>
              <a:t>3</a:t>
            </a:r>
            <a:r>
              <a:rPr lang="nl-NL" sz="2400" baseline="30000" dirty="0"/>
              <a:t>e</a:t>
            </a:r>
            <a:r>
              <a:rPr lang="nl-NL" sz="2400" dirty="0"/>
              <a:t>/4</a:t>
            </a:r>
            <a:r>
              <a:rPr lang="nl-NL" sz="2400" baseline="30000" dirty="0"/>
              <a:t>e </a:t>
            </a:r>
            <a:r>
              <a:rPr lang="nl-NL" sz="2400" dirty="0"/>
              <a:t>periode: 5 april 2019 t/m 21 juni 2019?</a:t>
            </a:r>
            <a:br>
              <a:rPr lang="nl-NL" sz="2400" dirty="0"/>
            </a:br>
            <a:r>
              <a:rPr lang="nl-NL" sz="2400" dirty="0"/>
              <a:t>	(HAN daarna een toetsweek)</a:t>
            </a:r>
          </a:p>
          <a:p>
            <a:pPr marL="514350" indent="-514350">
              <a:buClrTx/>
              <a:buFont typeface="Wingdings" pitchFamily="2" charset="2"/>
              <a:buChar char="v"/>
            </a:pPr>
            <a:r>
              <a:rPr lang="nl-NL" sz="2400" dirty="0"/>
              <a:t>Stagedagen wpl2a: : maandag en dinsdag</a:t>
            </a:r>
          </a:p>
          <a:p>
            <a:pPr marL="514350" indent="-514350">
              <a:buClrTx/>
              <a:buFont typeface="Wingdings" pitchFamily="2" charset="2"/>
              <a:buChar char="v"/>
            </a:pPr>
            <a:r>
              <a:rPr lang="nl-NL" sz="2400" dirty="0"/>
              <a:t>Stagedagen ALO HF: : wo en do</a:t>
            </a:r>
          </a:p>
          <a:p>
            <a:pPr marL="514350" indent="-514350">
              <a:buClrTx/>
              <a:buFont typeface="Wingdings" pitchFamily="2" charset="2"/>
              <a:buChar char="v"/>
            </a:pPr>
            <a:r>
              <a:rPr lang="nl-NL" sz="2400" dirty="0"/>
              <a:t>Stagedagen ALO prop. fase: ma</a:t>
            </a:r>
          </a:p>
          <a:p>
            <a:pPr marL="514350" indent="-514350">
              <a:buClrTx/>
              <a:buFont typeface="Wingdings" pitchFamily="2" charset="2"/>
              <a:buChar char="v"/>
            </a:pPr>
            <a:endParaRPr lang="nl-NL" sz="2800" dirty="0"/>
          </a:p>
          <a:p>
            <a:pPr marL="514350" indent="-514350">
              <a:buClrTx/>
              <a:buFont typeface="Wingdings" pitchFamily="2" charset="2"/>
              <a:buChar char="v"/>
            </a:pPr>
            <a:endParaRPr lang="nl-NL" sz="2000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0415FF3C-8982-498F-B9B9-E4F131CD01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170790"/>
            <a:ext cx="2534976" cy="108012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>
                <a:solidFill>
                  <a:srgbClr val="C00000"/>
                </a:solidFill>
              </a:rPr>
              <a:t>Leerwerkplan / LWP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endParaRPr lang="nl-NL" sz="2800" dirty="0"/>
          </a:p>
          <a:p>
            <a:pPr>
              <a:buFont typeface="Wingdings" pitchFamily="2" charset="2"/>
              <a:buChar char="v"/>
            </a:pPr>
            <a:endParaRPr lang="nl-NL" sz="2800" dirty="0"/>
          </a:p>
          <a:p>
            <a:pPr>
              <a:buNone/>
            </a:pPr>
            <a:endParaRPr lang="nl-NL" sz="2800" dirty="0"/>
          </a:p>
        </p:txBody>
      </p:sp>
      <p:sp>
        <p:nvSpPr>
          <p:cNvPr id="6" name="Tekstvak 5"/>
          <p:cNvSpPr txBox="1"/>
          <p:nvPr/>
        </p:nvSpPr>
        <p:spPr>
          <a:xfrm>
            <a:off x="611560" y="1628800"/>
            <a:ext cx="6264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3200" dirty="0"/>
          </a:p>
        </p:txBody>
      </p:sp>
      <p:sp>
        <p:nvSpPr>
          <p:cNvPr id="7" name="Tekstvak 6"/>
          <p:cNvSpPr txBox="1"/>
          <p:nvPr/>
        </p:nvSpPr>
        <p:spPr>
          <a:xfrm>
            <a:off x="323528" y="1700808"/>
            <a:ext cx="871296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u="sng" dirty="0"/>
              <a:t>Leerwerkplan student</a:t>
            </a:r>
            <a:r>
              <a:rPr lang="nl-NL" sz="2400" dirty="0"/>
              <a:t>:</a:t>
            </a:r>
          </a:p>
          <a:p>
            <a:endParaRPr lang="nl-NL" sz="2400" dirty="0"/>
          </a:p>
          <a:p>
            <a:pPr>
              <a:buFont typeface="Wingdings" pitchFamily="2" charset="2"/>
              <a:buChar char="v"/>
            </a:pPr>
            <a:r>
              <a:rPr lang="nl-NL" sz="2400" dirty="0"/>
              <a:t> bij start stage: leerwerkplan</a:t>
            </a:r>
          </a:p>
          <a:p>
            <a:endParaRPr lang="nl-NL" sz="1200" dirty="0"/>
          </a:p>
          <a:p>
            <a:pPr>
              <a:buFont typeface="Wingdings" pitchFamily="2" charset="2"/>
              <a:buChar char="v"/>
            </a:pPr>
            <a:r>
              <a:rPr lang="nl-NL" sz="2400" dirty="0"/>
              <a:t> WPB – samen met student -  het LWP bespreken</a:t>
            </a:r>
          </a:p>
          <a:p>
            <a:endParaRPr lang="nl-NL" sz="1200" dirty="0"/>
          </a:p>
          <a:p>
            <a:pPr>
              <a:buFont typeface="Wingdings" pitchFamily="2" charset="2"/>
              <a:buChar char="v"/>
            </a:pPr>
            <a:r>
              <a:rPr lang="nl-NL" sz="2400" dirty="0"/>
              <a:t> WPB ondertekent definitieve versie (na 3 á 4 weken)</a:t>
            </a:r>
          </a:p>
          <a:p>
            <a:endParaRPr lang="nl-NL" sz="1200" dirty="0"/>
          </a:p>
          <a:p>
            <a:pPr>
              <a:buFont typeface="Wingdings" pitchFamily="2" charset="2"/>
              <a:buChar char="v"/>
            </a:pPr>
            <a:r>
              <a:rPr lang="nl-NL" sz="2400" dirty="0"/>
              <a:t> halverwege de stage bijstellen</a:t>
            </a:r>
          </a:p>
          <a:p>
            <a:endParaRPr lang="nl-NL" sz="2400" dirty="0"/>
          </a:p>
          <a:p>
            <a:endParaRPr lang="nl-NL" sz="2400" dirty="0"/>
          </a:p>
          <a:p>
            <a:pPr>
              <a:buFont typeface="Wingdings" pitchFamily="2" charset="2"/>
              <a:buChar char="Ø"/>
            </a:pPr>
            <a:r>
              <a:rPr lang="nl-NL" sz="2400" dirty="0"/>
              <a:t> zie ook stagekaart HAN </a:t>
            </a:r>
            <a:r>
              <a:rPr lang="nl-NL" sz="2400" dirty="0" err="1"/>
              <a:t>wpl</a:t>
            </a:r>
            <a:r>
              <a:rPr lang="nl-NL" sz="2400" dirty="0"/>
              <a:t> 2a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1CA98AF6-2B63-4688-9E5B-A4FEDF81FA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170790"/>
            <a:ext cx="2534976" cy="108012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>
                <a:solidFill>
                  <a:srgbClr val="C00000"/>
                </a:solidFill>
              </a:rPr>
              <a:t>Rooster van de student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sz="3200" b="1" dirty="0"/>
              <a:t>Stagedag van 8 uur met o.a.</a:t>
            </a:r>
          </a:p>
          <a:p>
            <a:pPr>
              <a:buNone/>
            </a:pPr>
            <a:endParaRPr lang="nl-NL" sz="800" dirty="0"/>
          </a:p>
          <a:p>
            <a:pPr>
              <a:buClrTx/>
              <a:buFont typeface="Wingdings" pitchFamily="2" charset="2"/>
              <a:buChar char="v"/>
            </a:pPr>
            <a:r>
              <a:rPr lang="nl-NL" sz="2800" dirty="0"/>
              <a:t> lesobservaties bij medestudent(en) en docent(en)</a:t>
            </a:r>
          </a:p>
          <a:p>
            <a:pPr>
              <a:buClrTx/>
              <a:buFont typeface="Wingdings" pitchFamily="2" charset="2"/>
              <a:buChar char="v"/>
            </a:pPr>
            <a:r>
              <a:rPr lang="nl-NL" sz="2800" dirty="0"/>
              <a:t> werken aan leer(werk)taken</a:t>
            </a:r>
          </a:p>
          <a:p>
            <a:pPr>
              <a:buClrTx/>
              <a:buFont typeface="Wingdings" pitchFamily="2" charset="2"/>
              <a:buChar char="v"/>
            </a:pPr>
            <a:r>
              <a:rPr lang="nl-NL" sz="2800" dirty="0"/>
              <a:t> lessen voorbereiden</a:t>
            </a:r>
          </a:p>
          <a:p>
            <a:pPr>
              <a:buClrTx/>
              <a:buFont typeface="Wingdings" pitchFamily="2" charset="2"/>
              <a:buChar char="v"/>
            </a:pPr>
            <a:r>
              <a:rPr lang="nl-NL" sz="2800" dirty="0"/>
              <a:t> (deel)lessen geven</a:t>
            </a:r>
          </a:p>
          <a:p>
            <a:pPr>
              <a:buClrTx/>
              <a:buFont typeface="Wingdings" pitchFamily="2" charset="2"/>
              <a:buChar char="v"/>
            </a:pPr>
            <a:r>
              <a:rPr lang="nl-NL" sz="2800" dirty="0"/>
              <a:t> …………………………..</a:t>
            </a:r>
          </a:p>
          <a:p>
            <a:pPr>
              <a:buClrTx/>
              <a:buFont typeface="Wingdings" pitchFamily="2" charset="2"/>
              <a:buChar char="v"/>
            </a:pPr>
            <a:r>
              <a:rPr lang="nl-NL" sz="2800" dirty="0"/>
              <a:t> schrijven weekverslag</a:t>
            </a:r>
          </a:p>
          <a:p>
            <a:pPr>
              <a:buClrTx/>
              <a:buFont typeface="Wingdings" pitchFamily="2" charset="2"/>
              <a:buChar char="v"/>
            </a:pPr>
            <a:r>
              <a:rPr lang="nl-NL" sz="2800" dirty="0"/>
              <a:t> een vast evaluatiemoment / nabespreking</a:t>
            </a:r>
          </a:p>
          <a:p>
            <a:pPr>
              <a:buClrTx/>
              <a:buFont typeface="Wingdings" pitchFamily="2" charset="2"/>
              <a:buChar char="v"/>
            </a:pPr>
            <a:endParaRPr lang="nl-NL" sz="2800" dirty="0"/>
          </a:p>
          <a:p>
            <a:pPr>
              <a:buClrTx/>
              <a:buNone/>
            </a:pPr>
            <a:endParaRPr lang="nl-NL" sz="2800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0304537A-F148-4B2C-A647-6B4876957C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170790"/>
            <a:ext cx="2534976" cy="108012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>
                <a:solidFill>
                  <a:srgbClr val="C00000"/>
                </a:solidFill>
              </a:rPr>
              <a:t>Rooster van de student</a:t>
            </a:r>
            <a:endParaRPr lang="nl-NL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4E9FEFDE-3D06-423C-B70F-6FD3835A0B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227112"/>
            <a:ext cx="2539658" cy="1082115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054DD8B3-E972-4EFF-979D-9DB7DE5482C6}"/>
              </a:ext>
            </a:extLst>
          </p:cNvPr>
          <p:cNvSpPr txBox="1"/>
          <p:nvPr/>
        </p:nvSpPr>
        <p:spPr>
          <a:xfrm>
            <a:off x="160134" y="1844824"/>
            <a:ext cx="1603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VOORBEELD</a:t>
            </a:r>
          </a:p>
        </p:txBody>
      </p:sp>
      <p:graphicFrame>
        <p:nvGraphicFramePr>
          <p:cNvPr id="8" name="Tabel 7">
            <a:extLst>
              <a:ext uri="{FF2B5EF4-FFF2-40B4-BE49-F238E27FC236}">
                <a16:creationId xmlns:a16="http://schemas.microsoft.com/office/drawing/2014/main" id="{C36F72D4-7AF7-41B2-B33C-0A83F82619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6374564"/>
              </p:ext>
            </p:extLst>
          </p:nvPr>
        </p:nvGraphicFramePr>
        <p:xfrm>
          <a:off x="2892533" y="1524000"/>
          <a:ext cx="3352583" cy="4598987"/>
        </p:xfrm>
        <a:graphic>
          <a:graphicData uri="http://schemas.openxmlformats.org/drawingml/2006/table">
            <a:tbl>
              <a:tblPr/>
              <a:tblGrid>
                <a:gridCol w="432591">
                  <a:extLst>
                    <a:ext uri="{9D8B030D-6E8A-4147-A177-3AD203B41FA5}">
                      <a16:colId xmlns:a16="http://schemas.microsoft.com/office/drawing/2014/main" val="3990903336"/>
                    </a:ext>
                  </a:extLst>
                </a:gridCol>
                <a:gridCol w="1189626">
                  <a:extLst>
                    <a:ext uri="{9D8B030D-6E8A-4147-A177-3AD203B41FA5}">
                      <a16:colId xmlns:a16="http://schemas.microsoft.com/office/drawing/2014/main" val="1248118442"/>
                    </a:ext>
                  </a:extLst>
                </a:gridCol>
                <a:gridCol w="1730366">
                  <a:extLst>
                    <a:ext uri="{9D8B030D-6E8A-4147-A177-3AD203B41FA5}">
                      <a16:colId xmlns:a16="http://schemas.microsoft.com/office/drawing/2014/main" val="3040408356"/>
                    </a:ext>
                  </a:extLst>
                </a:gridCol>
              </a:tblGrid>
              <a:tr h="308221">
                <a:tc>
                  <a:txBody>
                    <a:bodyPr/>
                    <a:lstStyle/>
                    <a:p>
                      <a:pPr algn="l" rtl="0" fontAlgn="b"/>
                      <a:r>
                        <a:rPr lang="nl-NL" sz="1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uur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l-NL" sz="1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maandag</a:t>
                      </a: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nl-NL" sz="1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dinsdag</a:t>
                      </a: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9287153"/>
                  </a:ext>
                </a:extLst>
              </a:tr>
              <a:tr h="340666">
                <a:tc>
                  <a:txBody>
                    <a:bodyPr/>
                    <a:lstStyle/>
                    <a:p>
                      <a:pPr algn="r" rtl="0" fontAlgn="b"/>
                      <a:r>
                        <a:rPr lang="nl-NL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6672901"/>
                  </a:ext>
                </a:extLst>
              </a:tr>
              <a:tr h="340666">
                <a:tc>
                  <a:txBody>
                    <a:bodyPr/>
                    <a:lstStyle/>
                    <a:p>
                      <a:pPr algn="r" rtl="0" fontAlgn="b"/>
                      <a:r>
                        <a:rPr lang="nl-NL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2446682"/>
                  </a:ext>
                </a:extLst>
              </a:tr>
              <a:tr h="340666">
                <a:tc>
                  <a:txBody>
                    <a:bodyPr/>
                    <a:lstStyle/>
                    <a:p>
                      <a:pPr algn="r" rtl="0" fontAlgn="b"/>
                      <a:r>
                        <a:rPr lang="nl-NL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829747"/>
                  </a:ext>
                </a:extLst>
              </a:tr>
              <a:tr h="340666">
                <a:tc>
                  <a:txBody>
                    <a:bodyPr/>
                    <a:lstStyle/>
                    <a:p>
                      <a:pPr algn="r" rtl="0" fontAlgn="b"/>
                      <a:r>
                        <a:rPr lang="nl-NL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7910973"/>
                  </a:ext>
                </a:extLst>
              </a:tr>
              <a:tr h="340666">
                <a:tc>
                  <a:txBody>
                    <a:bodyPr/>
                    <a:lstStyle/>
                    <a:p>
                      <a:pPr algn="r" rtl="0" fontAlgn="b"/>
                      <a:r>
                        <a:rPr lang="nl-NL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3071711"/>
                  </a:ext>
                </a:extLst>
              </a:tr>
              <a:tr h="340666">
                <a:tc>
                  <a:txBody>
                    <a:bodyPr/>
                    <a:lstStyle/>
                    <a:p>
                      <a:pPr algn="r" rtl="0" fontAlgn="b"/>
                      <a:r>
                        <a:rPr lang="nl-NL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8407913"/>
                  </a:ext>
                </a:extLst>
              </a:tr>
              <a:tr h="340666">
                <a:tc>
                  <a:txBody>
                    <a:bodyPr/>
                    <a:lstStyle/>
                    <a:p>
                      <a:pPr algn="r" rtl="0" fontAlgn="b"/>
                      <a:r>
                        <a:rPr lang="nl-NL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A1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8092188"/>
                  </a:ext>
                </a:extLst>
              </a:tr>
              <a:tr h="348777">
                <a:tc>
                  <a:txBody>
                    <a:bodyPr/>
                    <a:lstStyle/>
                    <a:p>
                      <a:pPr algn="r" rtl="0" fontAlgn="b"/>
                      <a:r>
                        <a:rPr lang="nl-NL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11" marR="8111" marT="811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5917385"/>
                  </a:ext>
                </a:extLst>
              </a:tr>
              <a:tr h="348777">
                <a:tc>
                  <a:txBody>
                    <a:bodyPr/>
                    <a:lstStyle/>
                    <a:p>
                      <a:pPr algn="r" rtl="0" fontAlgn="b"/>
                      <a:r>
                        <a:rPr lang="nl-NL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11" marR="8111" marT="81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11" marR="8111" marT="811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6848251"/>
                  </a:ext>
                </a:extLst>
              </a:tr>
              <a:tr h="241710"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N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coach/ basisgroep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3234980"/>
                  </a:ext>
                </a:extLst>
              </a:tr>
              <a:tr h="241710"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NL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werken LWT/les geven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1083029"/>
                  </a:ext>
                </a:extLst>
              </a:tr>
              <a:tr h="241710"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N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les voorbereiden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7149872"/>
                  </a:ext>
                </a:extLst>
              </a:tr>
              <a:tr h="241710"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NL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NL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gesprek met WPB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8832983"/>
                  </a:ext>
                </a:extLst>
              </a:tr>
              <a:tr h="241710">
                <a:tc>
                  <a:txBody>
                    <a:bodyPr/>
                    <a:lstStyle/>
                    <a:p>
                      <a:pPr algn="l" fontAlgn="b"/>
                      <a:endParaRPr lang="nl-NL" sz="1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nl-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lesobservatie</a:t>
                      </a:r>
                    </a:p>
                  </a:txBody>
                  <a:tcPr marL="8111" marR="8111" marT="81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797906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>
                <a:solidFill>
                  <a:srgbClr val="C00000"/>
                </a:solidFill>
              </a:rPr>
              <a:t>Begeleiden en beoordelen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sz="2400" dirty="0"/>
              <a:t>Wat moet deze student beheersen aan het eind van de </a:t>
            </a:r>
            <a:r>
              <a:rPr lang="nl-NL" sz="2400"/>
              <a:t>stage?</a:t>
            </a:r>
          </a:p>
          <a:p>
            <a:pPr>
              <a:buNone/>
            </a:pPr>
            <a:endParaRPr lang="nl-NL" sz="2400" dirty="0"/>
          </a:p>
          <a:p>
            <a:pPr>
              <a:buClrTx/>
              <a:buFont typeface="Wingdings" pitchFamily="2" charset="2"/>
              <a:buChar char="v"/>
            </a:pPr>
            <a:endParaRPr lang="nl-NL" sz="2800" dirty="0"/>
          </a:p>
          <a:p>
            <a:pPr>
              <a:buClrTx/>
              <a:buNone/>
            </a:pPr>
            <a:endParaRPr lang="nl-NL" sz="2800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0304537A-F148-4B2C-A647-6B4876957C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170790"/>
            <a:ext cx="2534976" cy="108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5947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A7A362-BB94-4762-82F6-B375FF2549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Begeleiden en beoordelen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4D3D45-86B4-40C3-8E15-659CE86DA8D2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148442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el">
  <a:themeElements>
    <a:clrScheme name="Civie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e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e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</TotalTime>
  <Words>406</Words>
  <Application>Microsoft Office PowerPoint</Application>
  <PresentationFormat>Diavoorstelling (4:3)</PresentationFormat>
  <Paragraphs>117</Paragraphs>
  <Slides>8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4" baseType="lpstr">
      <vt:lpstr>Arial</vt:lpstr>
      <vt:lpstr>Calibri</vt:lpstr>
      <vt:lpstr>Georgia</vt:lpstr>
      <vt:lpstr>Wingdings</vt:lpstr>
      <vt:lpstr>Wingdings 2</vt:lpstr>
      <vt:lpstr>Civiel</vt:lpstr>
      <vt:lpstr>De start van werkplekleren 2a</vt:lpstr>
      <vt:lpstr>Programma</vt:lpstr>
      <vt:lpstr>Werkplekleren 2a</vt:lpstr>
      <vt:lpstr>Leerwerkplan / LWP</vt:lpstr>
      <vt:lpstr>Rooster van de student</vt:lpstr>
      <vt:lpstr>Rooster van de student</vt:lpstr>
      <vt:lpstr>Begeleiden en beoordelen</vt:lpstr>
      <vt:lpstr>Begeleiden en beoordelen</vt:lpstr>
    </vt:vector>
  </TitlesOfParts>
  <Company>Udens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Het begeleiden van studenten</dc:title>
  <dc:creator>rbs</dc:creator>
  <cp:lastModifiedBy>Röben,  S.</cp:lastModifiedBy>
  <cp:revision>140</cp:revision>
  <dcterms:created xsi:type="dcterms:W3CDTF">2012-07-03T07:49:24Z</dcterms:created>
  <dcterms:modified xsi:type="dcterms:W3CDTF">2019-01-28T09:43:33Z</dcterms:modified>
</cp:coreProperties>
</file>