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notesMasterIdLst>
    <p:notesMasterId r:id="rId16"/>
  </p:notesMasterIdLst>
  <p:handoutMasterIdLst>
    <p:handoutMasterId r:id="rId17"/>
  </p:handoutMasterIdLst>
  <p:sldIdLst>
    <p:sldId id="256" r:id="rId5"/>
    <p:sldId id="270" r:id="rId6"/>
    <p:sldId id="269" r:id="rId7"/>
    <p:sldId id="279" r:id="rId8"/>
    <p:sldId id="277" r:id="rId9"/>
    <p:sldId id="271" r:id="rId10"/>
    <p:sldId id="272" r:id="rId11"/>
    <p:sldId id="273" r:id="rId12"/>
    <p:sldId id="276" r:id="rId13"/>
    <p:sldId id="268" r:id="rId14"/>
    <p:sldId id="278" r:id="rId15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354" autoAdjust="0"/>
  </p:normalViewPr>
  <p:slideViewPr>
    <p:cSldViewPr>
      <p:cViewPr varScale="1">
        <p:scale>
          <a:sx n="58" d="100"/>
          <a:sy n="58" d="100"/>
        </p:scale>
        <p:origin x="17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294" y="-102"/>
      </p:cViewPr>
      <p:guideLst>
        <p:guide orient="horz" pos="3110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238" cy="494303"/>
          </a:xfrm>
          <a:prstGeom prst="rect">
            <a:avLst/>
          </a:prstGeom>
        </p:spPr>
        <p:txBody>
          <a:bodyPr vert="horz" lIns="89511" tIns="44755" rIns="89511" bIns="44755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355" y="1"/>
            <a:ext cx="2890238" cy="494303"/>
          </a:xfrm>
          <a:prstGeom prst="rect">
            <a:avLst/>
          </a:prstGeom>
        </p:spPr>
        <p:txBody>
          <a:bodyPr vert="horz" lIns="89511" tIns="44755" rIns="89511" bIns="44755" rtlCol="0"/>
          <a:lstStyle>
            <a:lvl1pPr algn="r">
              <a:defRPr sz="1200"/>
            </a:lvl1pPr>
          </a:lstStyle>
          <a:p>
            <a:fld id="{54F00991-6475-469E-9B7C-0F8B631E54EA}" type="datetimeFigureOut">
              <a:rPr lang="nl-NL" smtClean="0"/>
              <a:t>19-1-2017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6692"/>
            <a:ext cx="2890238" cy="494303"/>
          </a:xfrm>
          <a:prstGeom prst="rect">
            <a:avLst/>
          </a:prstGeom>
        </p:spPr>
        <p:txBody>
          <a:bodyPr vert="horz" lIns="89511" tIns="44755" rIns="89511" bIns="44755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355" y="9376692"/>
            <a:ext cx="2890238" cy="494303"/>
          </a:xfrm>
          <a:prstGeom prst="rect">
            <a:avLst/>
          </a:prstGeom>
        </p:spPr>
        <p:txBody>
          <a:bodyPr vert="horz" lIns="89511" tIns="44755" rIns="89511" bIns="44755" rtlCol="0" anchor="b"/>
          <a:lstStyle>
            <a:lvl1pPr algn="r">
              <a:defRPr sz="1200"/>
            </a:lvl1pPr>
          </a:lstStyle>
          <a:p>
            <a:fld id="{48BCADE6-B017-4660-93B3-A9F20324B7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4017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889938" cy="493633"/>
          </a:xfrm>
          <a:prstGeom prst="rect">
            <a:avLst/>
          </a:prstGeom>
        </p:spPr>
        <p:txBody>
          <a:bodyPr vert="horz" lIns="92076" tIns="46039" rIns="92076" bIns="46039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8" y="2"/>
            <a:ext cx="2889938" cy="493633"/>
          </a:xfrm>
          <a:prstGeom prst="rect">
            <a:avLst/>
          </a:prstGeom>
        </p:spPr>
        <p:txBody>
          <a:bodyPr vert="horz" lIns="92076" tIns="46039" rIns="92076" bIns="46039" rtlCol="0"/>
          <a:lstStyle>
            <a:lvl1pPr algn="r">
              <a:defRPr sz="1300"/>
            </a:lvl1pPr>
          </a:lstStyle>
          <a:p>
            <a:fld id="{A34E4084-2F8C-47ED-B38B-F8F6124F8626}" type="datetimeFigureOut">
              <a:rPr lang="nl-NL" smtClean="0"/>
              <a:t>19-1-2017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41363"/>
            <a:ext cx="4935538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76" tIns="46039" rIns="92076" bIns="46039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689516"/>
            <a:ext cx="5335270" cy="4442698"/>
          </a:xfrm>
          <a:prstGeom prst="rect">
            <a:avLst/>
          </a:prstGeom>
        </p:spPr>
        <p:txBody>
          <a:bodyPr vert="horz" lIns="92076" tIns="46039" rIns="92076" bIns="46039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3" y="9377318"/>
            <a:ext cx="2889938" cy="493633"/>
          </a:xfrm>
          <a:prstGeom prst="rect">
            <a:avLst/>
          </a:prstGeom>
        </p:spPr>
        <p:txBody>
          <a:bodyPr vert="horz" lIns="92076" tIns="46039" rIns="92076" bIns="46039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8" y="9377318"/>
            <a:ext cx="2889938" cy="493633"/>
          </a:xfrm>
          <a:prstGeom prst="rect">
            <a:avLst/>
          </a:prstGeom>
        </p:spPr>
        <p:txBody>
          <a:bodyPr vert="horz" lIns="92076" tIns="46039" rIns="92076" bIns="46039" rtlCol="0" anchor="b"/>
          <a:lstStyle>
            <a:lvl1pPr algn="r">
              <a:defRPr sz="1300"/>
            </a:lvl1pPr>
          </a:lstStyle>
          <a:p>
            <a:fld id="{30EFBA4D-8795-49CE-AA63-68606268AF0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695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FBA4D-8795-49CE-AA63-68606268AF0E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2216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Inleiding 		– samen</a:t>
            </a:r>
          </a:p>
          <a:p>
            <a:r>
              <a:rPr lang="nl-NL" dirty="0" smtClean="0"/>
              <a:t>		[niet gekeken = apart</a:t>
            </a:r>
            <a:r>
              <a:rPr lang="nl-NL" baseline="0" dirty="0" smtClean="0"/>
              <a:t> zitten en alsnog kijken] - Chantal</a:t>
            </a:r>
            <a:endParaRPr lang="nl-NL" dirty="0" smtClean="0"/>
          </a:p>
          <a:p>
            <a:r>
              <a:rPr lang="nl-NL" dirty="0" smtClean="0"/>
              <a:t>Vragen over Flipping 	– Mariken</a:t>
            </a:r>
          </a:p>
          <a:p>
            <a:r>
              <a:rPr lang="nl-NL" dirty="0" smtClean="0"/>
              <a:t>Vragen</a:t>
            </a:r>
            <a:r>
              <a:rPr lang="nl-NL" baseline="0" dirty="0" smtClean="0"/>
              <a:t> van de studenten? 	– samen beantwoorden</a:t>
            </a:r>
            <a:r>
              <a:rPr lang="nl-NL" dirty="0" smtClean="0"/>
              <a:t> </a:t>
            </a:r>
          </a:p>
          <a:p>
            <a:r>
              <a:rPr lang="nl-NL" dirty="0" smtClean="0"/>
              <a:t>Stellingen		- samen</a:t>
            </a:r>
            <a:r>
              <a:rPr lang="nl-NL" baseline="0" dirty="0" smtClean="0"/>
              <a:t> bespreken/doorvragen etc.</a:t>
            </a:r>
            <a:r>
              <a:rPr lang="nl-NL" dirty="0" smtClean="0"/>
              <a:t>	</a:t>
            </a:r>
          </a:p>
          <a:p>
            <a:r>
              <a:rPr lang="nl-NL" dirty="0" smtClean="0"/>
              <a:t>De 3 dilemma’s	- idem</a:t>
            </a:r>
          </a:p>
          <a:p>
            <a:r>
              <a:rPr lang="nl-NL" b="1" dirty="0" smtClean="0"/>
              <a:t>Pauze</a:t>
            </a:r>
          </a:p>
          <a:p>
            <a:r>
              <a:rPr lang="nl-NL" b="0" dirty="0" smtClean="0"/>
              <a:t>5</a:t>
            </a:r>
            <a:r>
              <a:rPr lang="nl-NL" b="0" baseline="0" dirty="0" smtClean="0"/>
              <a:t> stappen		- Chantal</a:t>
            </a:r>
          </a:p>
          <a:p>
            <a:r>
              <a:rPr lang="nl-NL" b="0" baseline="0" dirty="0" smtClean="0"/>
              <a:t>Toelichting werkvormen	- beiden</a:t>
            </a:r>
          </a:p>
          <a:p>
            <a:r>
              <a:rPr lang="nl-NL" b="1" baseline="0" dirty="0" smtClean="0"/>
              <a:t>Deelgroepen</a:t>
            </a:r>
          </a:p>
          <a:p>
            <a:r>
              <a:rPr lang="nl-NL" b="0" baseline="0" dirty="0" smtClean="0"/>
              <a:t>Nabespreking		- samen (Chantal </a:t>
            </a:r>
            <a:r>
              <a:rPr lang="nl-NL" b="0" baseline="0" dirty="0" smtClean="0">
                <a:sym typeface="Wingdings" panose="05000000000000000000" pitchFamily="2" charset="2"/>
              </a:rPr>
              <a:t> </a:t>
            </a:r>
            <a:r>
              <a:rPr lang="nl-NL" b="0" baseline="0" dirty="0" err="1" smtClean="0">
                <a:sym typeface="Wingdings" panose="05000000000000000000" pitchFamily="2" charset="2"/>
              </a:rPr>
              <a:t>padlet</a:t>
            </a:r>
            <a:r>
              <a:rPr lang="nl-NL" b="0" baseline="0" dirty="0" smtClean="0">
                <a:sym typeface="Wingdings" panose="05000000000000000000" pitchFamily="2" charset="2"/>
              </a:rPr>
              <a:t>)</a:t>
            </a:r>
            <a:endParaRPr lang="nl-NL" b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FBA4D-8795-49CE-AA63-68606268AF0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8676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10 minuten</a:t>
            </a:r>
          </a:p>
          <a:p>
            <a:pPr marL="228600" indent="-228600">
              <a:buAutoNum type="arabicPeriod"/>
            </a:pPr>
            <a:r>
              <a:rPr lang="nl-NL" dirty="0" smtClean="0"/>
              <a:t>Voordelen: eigen tempo, verwerking in de les </a:t>
            </a:r>
            <a:r>
              <a:rPr lang="nl-NL" dirty="0" err="1" smtClean="0"/>
              <a:t>ipv</a:t>
            </a:r>
            <a:r>
              <a:rPr lang="nl-NL" dirty="0" smtClean="0"/>
              <a:t> thuis, in de les meer</a:t>
            </a:r>
            <a:r>
              <a:rPr lang="nl-NL" baseline="0" dirty="0" smtClean="0"/>
              <a:t> tijd over om te differentiëren, makkelijk stof herhalen</a:t>
            </a:r>
          </a:p>
          <a:p>
            <a:r>
              <a:rPr lang="nl-NL" baseline="0" dirty="0" smtClean="0"/>
              <a:t>2. Randvoorwaarden: leerlingen moeten thuis toegang hebben – internet/ELO/device, leerlingen moeten het allemaal DOEN, ontwikkeltijd</a:t>
            </a:r>
          </a:p>
          <a:p>
            <a:r>
              <a:rPr lang="nl-NL" baseline="0" dirty="0" smtClean="0"/>
              <a:t>3. Hoe ga je om met? vervangende opdracht, toch kijken daarna pas aan het werk, interactieve vorm zoals </a:t>
            </a:r>
            <a:r>
              <a:rPr lang="nl-NL" baseline="0" dirty="0" err="1" smtClean="0"/>
              <a:t>Edpuzzle</a:t>
            </a:r>
            <a:r>
              <a:rPr lang="nl-NL" baseline="0" dirty="0" smtClean="0"/>
              <a:t> of </a:t>
            </a:r>
            <a:r>
              <a:rPr lang="nl-NL" baseline="0" smtClean="0"/>
              <a:t>GoFormative </a:t>
            </a:r>
            <a:r>
              <a:rPr lang="nl-NL" baseline="0" dirty="0" smtClean="0"/>
              <a:t>gebruiken = manier om het te voorkomen</a:t>
            </a:r>
          </a:p>
          <a:p>
            <a:endParaRPr lang="nl-NL" baseline="0" dirty="0" smtClean="0"/>
          </a:p>
          <a:p>
            <a:endParaRPr lang="nl-NL" baseline="0" dirty="0" smtClean="0"/>
          </a:p>
          <a:p>
            <a:endParaRPr lang="nl-NL" baseline="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FBA4D-8795-49CE-AA63-68606268AF0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866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10 minuten (eventueel</a:t>
            </a:r>
            <a:r>
              <a:rPr lang="nl-NL" baseline="0" dirty="0" smtClean="0"/>
              <a:t> 5 minuten uitloop)</a:t>
            </a:r>
            <a:endParaRPr lang="nl-NL" dirty="0" smtClean="0"/>
          </a:p>
          <a:p>
            <a:r>
              <a:rPr lang="nl-NL" dirty="0" smtClean="0"/>
              <a:t>Stellingen komen één voor één binnen,</a:t>
            </a:r>
            <a:r>
              <a:rPr lang="nl-NL" baseline="0" dirty="0" smtClean="0"/>
              <a:t> zodat we kunnen stoppen als de tijd op is en zo de studenten nog niet alle stellingen hebben gezien.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FBA4D-8795-49CE-AA63-68606268AF0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7960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10 minuten (eventueel</a:t>
            </a:r>
            <a:r>
              <a:rPr lang="nl-NL" baseline="0" dirty="0" smtClean="0"/>
              <a:t> 5 minuten uitloop)</a:t>
            </a:r>
            <a:endParaRPr lang="nl-NL" dirty="0" smtClean="0"/>
          </a:p>
          <a:p>
            <a:r>
              <a:rPr lang="nl-NL" dirty="0" smtClean="0"/>
              <a:t>Iedere</a:t>
            </a:r>
            <a:r>
              <a:rPr lang="nl-NL" baseline="0" dirty="0" smtClean="0"/>
              <a:t> student krijgt één dilemma toegewezen.</a:t>
            </a:r>
          </a:p>
          <a:p>
            <a:r>
              <a:rPr lang="nl-NL" baseline="0" dirty="0" smtClean="0"/>
              <a:t>Denken (2 minuten zelf nadenken)</a:t>
            </a:r>
          </a:p>
          <a:p>
            <a:r>
              <a:rPr lang="nl-NL" baseline="0" dirty="0" smtClean="0"/>
              <a:t>Delen met een andere student die ook die letter heeft. (5 minuten met looptijd etc.)</a:t>
            </a:r>
          </a:p>
          <a:p>
            <a:r>
              <a:rPr lang="nl-NL" baseline="0" dirty="0" smtClean="0"/>
              <a:t>Uitwisselen in de groep. (3 minuten)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FBA4D-8795-49CE-AA63-68606268AF0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3674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Stap 4 komt vandaag aan bod in het tweede gedeelte.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FBA4D-8795-49CE-AA63-68606268AF0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205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FBA4D-8795-49CE-AA63-68606268AF0E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706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C2D16-5631-40C8-A4D5-1E9DCDDECA71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8589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20688"/>
            <a:ext cx="7355160" cy="4179911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6600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D73F6-9702-4E75-A423-129440B15B20}" type="datetime1">
              <a:rPr lang="nl-NL" smtClean="0"/>
              <a:t>19-1-2017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maker</a:t>
            </a:r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  <p:pic>
        <p:nvPicPr>
          <p:cNvPr id="12" name="Afbeelding 0" descr="herontwerp_logo_voorstelaos.jpg"/>
          <p:cNvPicPr>
            <a:picLocks noChangeAspect="1" noChangeArrowheads="1"/>
          </p:cNvPicPr>
          <p:nvPr/>
        </p:nvPicPr>
        <p:blipFill>
          <a:blip r:embed="rId2" cstate="print"/>
          <a:srcRect t="14171" b="69144"/>
          <a:stretch>
            <a:fillRect/>
          </a:stretch>
        </p:blipFill>
        <p:spPr bwMode="auto">
          <a:xfrm>
            <a:off x="6660232" y="363162"/>
            <a:ext cx="204787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kstvak 4"/>
          <p:cNvSpPr txBox="1"/>
          <p:nvPr userDrawn="1"/>
        </p:nvSpPr>
        <p:spPr>
          <a:xfrm>
            <a:off x="5582865" y="453167"/>
            <a:ext cx="2949575" cy="74358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1" vert="horz" wrap="none" lIns="91440" tIns="45720" rIns="91440" bIns="45720" numCol="1" spcCol="0" rtlCol="0" fromWordArt="0" anchor="t" anchorCtr="0" forceAA="0" compatLnSpc="1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nl-NL" sz="3600" b="1" spc="50" dirty="0">
                <a:ln>
                  <a:noFill/>
                </a:ln>
                <a:solidFill>
                  <a:srgbClr val="C00000"/>
                </a:soli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Project STOER</a:t>
            </a:r>
            <a:endParaRPr lang="nl-NL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741D1-C165-4C99-93BA-61E716D9C7CA}" type="datetime1">
              <a:rPr lang="nl-NL" smtClean="0"/>
              <a:t>19-1-2017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5021E-AAFB-437B-89AE-D94926CB16DD}" type="datetime1">
              <a:rPr lang="nl-NL" smtClean="0"/>
              <a:t>19-1-2017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731F-391B-41C1-9640-DE44604361DA}" type="datetime1">
              <a:rPr lang="nl-NL" smtClean="0"/>
              <a:t>19-1-2017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66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570" y="279972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A4A78-4B53-48F0-8C35-D5E45963EC3D}" type="datetime1">
              <a:rPr lang="nl-NL" smtClean="0"/>
              <a:t>19-1-2017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70D2-FCBA-4FC1-B0D7-FEFD190AACBA}" type="datetime1">
              <a:rPr lang="nl-NL" smtClean="0"/>
              <a:t>19-1-2017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A001-2BCD-47A7-A8E8-BEAEEAD6C810}" type="datetime1">
              <a:rPr lang="nl-NL" smtClean="0"/>
              <a:t>19-1-2017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A536D-7BB8-49A9-997C-5EC99F6F0B67}" type="datetime1">
              <a:rPr lang="nl-NL" smtClean="0"/>
              <a:t>19-1-2017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EE080-2DD9-4CA8-B353-5ECB13C63CDA}" type="datetime1">
              <a:rPr lang="nl-NL" smtClean="0"/>
              <a:t>19-1-2017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D74F-94BF-4891-8601-857E99D124D5}" type="datetime1">
              <a:rPr lang="nl-NL" smtClean="0"/>
              <a:t>19-1-2017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4AFA5-FCFB-4C34-B5B0-807BD52B8E5B}" type="datetime1">
              <a:rPr lang="nl-NL" smtClean="0"/>
              <a:t>19-1-2017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266928" cy="13271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dirty="0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899FD9-F53E-4DB1-B984-BA6889D09AB0}" type="datetime1">
              <a:rPr lang="nl-NL" smtClean="0"/>
              <a:t>19-1-2017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nl-NL" dirty="0" smtClean="0"/>
              <a:t>Maker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37C93C32-5551-42BB-AD28-39562452B4CB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Afbeelding 0" descr="herontwerp_logo_voorstelaos.jpg"/>
          <p:cNvPicPr>
            <a:picLocks noChangeAspect="1" noChangeArrowheads="1"/>
          </p:cNvPicPr>
          <p:nvPr/>
        </p:nvPicPr>
        <p:blipFill>
          <a:blip r:embed="rId13" cstate="print"/>
          <a:srcRect t="14171" b="69144"/>
          <a:stretch>
            <a:fillRect/>
          </a:stretch>
        </p:blipFill>
        <p:spPr bwMode="auto">
          <a:xfrm>
            <a:off x="6660232" y="363162"/>
            <a:ext cx="204787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kstvak 4"/>
          <p:cNvSpPr txBox="1"/>
          <p:nvPr/>
        </p:nvSpPr>
        <p:spPr>
          <a:xfrm>
            <a:off x="5582865" y="453167"/>
            <a:ext cx="2949575" cy="74358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1" vert="horz" wrap="none" lIns="91440" tIns="45720" rIns="91440" bIns="45720" numCol="1" spcCol="0" rtlCol="0" fromWordArt="0" anchor="t" anchorCtr="0" forceAA="0" compatLnSpc="1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Aft>
                <a:spcPts val="0"/>
              </a:spcAft>
            </a:pPr>
            <a:r>
              <a:rPr lang="nl-NL" sz="3600" b="1" spc="50" dirty="0">
                <a:ln>
                  <a:noFill/>
                </a:ln>
                <a:solidFill>
                  <a:srgbClr val="C00000"/>
                </a:solidFill>
                <a:effectLst>
                  <a:outerShdw blurRad="76200" dist="50800" dir="5400000" algn="tl">
                    <a:srgbClr val="000000">
                      <a:alpha val="6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Project STOER</a:t>
            </a:r>
            <a:endParaRPr lang="nl-NL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-TROKAtcd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Hp4CohKMC-E" TargetMode="External"/><Relationship Id="rId4" Type="http://schemas.openxmlformats.org/officeDocument/2006/relationships/hyperlink" Target="https://www.youtube.com/watch?v=hKQYZQaNFi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adlet.com/chesthe1/STOE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/>
          <p:nvPr/>
        </p:nvPicPr>
        <p:blipFill rotWithShape="1">
          <a:blip r:embed="rId3"/>
          <a:srcRect l="1644" t="7291" b="8850"/>
          <a:stretch/>
        </p:blipFill>
        <p:spPr bwMode="auto">
          <a:xfrm>
            <a:off x="323528" y="188639"/>
            <a:ext cx="8496944" cy="59835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8823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D74F-94BF-4891-8601-857E99D124D5}" type="datetime1">
              <a:rPr lang="nl-NL" smtClean="0"/>
              <a:t>19-1-2017</a:t>
            </a:fld>
            <a:endParaRPr lang="nl-NL"/>
          </a:p>
        </p:txBody>
      </p:sp>
      <p:pic>
        <p:nvPicPr>
          <p:cNvPr id="6" name="Picture 2" descr="http://www.thepeopleproject.com/content/artworks/quotes/quotes/quotes-4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4" r="1219" b="5079"/>
          <a:stretch/>
        </p:blipFill>
        <p:spPr bwMode="auto">
          <a:xfrm>
            <a:off x="899592" y="1484784"/>
            <a:ext cx="5256584" cy="40408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176958"/>
            <a:ext cx="3207955" cy="23000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50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1556792"/>
            <a:ext cx="82089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Filmpje over convergent of divergent differentiëren:</a:t>
            </a:r>
          </a:p>
          <a:p>
            <a:r>
              <a:rPr lang="nl-NL" b="1" dirty="0" smtClean="0"/>
              <a:t>Het differentiatiedilemma. Auteur: Jos </a:t>
            </a:r>
            <a:r>
              <a:rPr lang="nl-NL" b="1" dirty="0" err="1" smtClean="0"/>
              <a:t>Cöp</a:t>
            </a:r>
            <a:r>
              <a:rPr lang="nl-NL" b="1" dirty="0" smtClean="0"/>
              <a:t>.</a:t>
            </a:r>
          </a:p>
          <a:p>
            <a:endParaRPr lang="nl-NL" dirty="0"/>
          </a:p>
          <a:p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www.youtube.com/watch?v=h-TROKAtcdg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b="1" dirty="0" smtClean="0"/>
              <a:t>Filmpje over differentiatie in het onderwijs met leuke opdracht.</a:t>
            </a:r>
          </a:p>
          <a:p>
            <a:r>
              <a:rPr lang="nl-NL" b="1" dirty="0" smtClean="0"/>
              <a:t>(Docent wiskunde).</a:t>
            </a:r>
          </a:p>
          <a:p>
            <a:r>
              <a:rPr lang="nl-NL" b="1" dirty="0" smtClean="0"/>
              <a:t>Differentiatie in het onderwijs. Auteur: Fons </a:t>
            </a:r>
            <a:r>
              <a:rPr lang="nl-NL" b="1" dirty="0" err="1" smtClean="0"/>
              <a:t>Dresselaers</a:t>
            </a:r>
            <a:r>
              <a:rPr lang="nl-NL" b="1" dirty="0" smtClean="0"/>
              <a:t>.</a:t>
            </a:r>
          </a:p>
          <a:p>
            <a:endParaRPr lang="nl-NL" dirty="0" smtClean="0"/>
          </a:p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www.youtube.com/watch?v=hKQYZQaNFis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  <a:p>
            <a:r>
              <a:rPr lang="nl-NL" b="1" dirty="0" smtClean="0"/>
              <a:t>Filmpje over leerstijlen van </a:t>
            </a:r>
            <a:r>
              <a:rPr lang="nl-NL" b="1" dirty="0" err="1" smtClean="0"/>
              <a:t>Kolb</a:t>
            </a:r>
            <a:r>
              <a:rPr lang="nl-NL" b="1" dirty="0" smtClean="0"/>
              <a:t>.</a:t>
            </a:r>
          </a:p>
          <a:p>
            <a:r>
              <a:rPr lang="nl-NL" b="1" dirty="0" err="1" smtClean="0"/>
              <a:t>Kolb</a:t>
            </a:r>
            <a:r>
              <a:rPr lang="nl-NL" b="1" dirty="0" smtClean="0"/>
              <a:t> in vogelvlucht. Auteur: Erik van der Spek</a:t>
            </a:r>
          </a:p>
          <a:p>
            <a:endParaRPr lang="nl-NL" dirty="0"/>
          </a:p>
          <a:p>
            <a:r>
              <a:rPr lang="nl-NL" dirty="0">
                <a:hlinkClick r:id="rId5"/>
              </a:rPr>
              <a:t>https://</a:t>
            </a:r>
            <a:r>
              <a:rPr lang="nl-NL" dirty="0" smtClean="0">
                <a:hlinkClick r:id="rId5"/>
              </a:rPr>
              <a:t>www.youtube.com/watch?v=Hp4CohKMC-E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28636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voorstellen….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52600"/>
            <a:ext cx="8075240" cy="4373563"/>
          </a:xfrm>
        </p:spPr>
        <p:txBody>
          <a:bodyPr/>
          <a:lstStyle/>
          <a:p>
            <a:endParaRPr lang="nl-NL" sz="2600" b="0" dirty="0" smtClean="0"/>
          </a:p>
          <a:p>
            <a:r>
              <a:rPr lang="nl-NL" sz="2600" b="0" dirty="0" smtClean="0"/>
              <a:t>Mariken de Jongh		NSG</a:t>
            </a:r>
          </a:p>
          <a:p>
            <a:r>
              <a:rPr lang="nl-NL" sz="2600" b="0" dirty="0" smtClean="0"/>
              <a:t>Chantal Stoffels		Canisius College</a:t>
            </a:r>
          </a:p>
          <a:p>
            <a:r>
              <a:rPr lang="nl-NL" sz="2600" b="0" dirty="0"/>
              <a:t>	</a:t>
            </a:r>
            <a:r>
              <a:rPr lang="nl-NL" sz="2600" b="0" dirty="0" smtClean="0"/>
              <a:t>				Berg en Dalseweg</a:t>
            </a:r>
          </a:p>
          <a:p>
            <a:endParaRPr lang="nl-NL" sz="2600" b="0" dirty="0"/>
          </a:p>
          <a:p>
            <a:r>
              <a:rPr lang="nl-NL" sz="2600" b="0" dirty="0" smtClean="0"/>
              <a:t>Gemaakt </a:t>
            </a:r>
            <a:r>
              <a:rPr lang="nl-NL" sz="2600" b="0" dirty="0"/>
              <a:t>in samenwerking met </a:t>
            </a:r>
            <a:endParaRPr lang="nl-NL" sz="2600" b="0" dirty="0" smtClean="0"/>
          </a:p>
          <a:p>
            <a:r>
              <a:rPr lang="nl-NL" sz="2600" b="0" dirty="0"/>
              <a:t>Anet Luijten			</a:t>
            </a:r>
            <a:r>
              <a:rPr lang="nl-NL" sz="2600" b="0" dirty="0" smtClean="0"/>
              <a:t>Het Rijks</a:t>
            </a:r>
            <a:endParaRPr lang="nl-NL" sz="2600" b="0" dirty="0"/>
          </a:p>
          <a:p>
            <a:endParaRPr lang="nl-NL" sz="2600" b="0" dirty="0" smtClean="0"/>
          </a:p>
          <a:p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329978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266928" cy="61198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953344"/>
            <a:ext cx="8686800" cy="5572000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/>
              <a:t>9.30 tot 10.10 uur</a:t>
            </a:r>
            <a:endParaRPr lang="nl-NL" dirty="0"/>
          </a:p>
          <a:p>
            <a:r>
              <a:rPr lang="nl-NL" b="0" dirty="0" smtClean="0"/>
              <a:t>  * Inleiding</a:t>
            </a:r>
          </a:p>
          <a:p>
            <a:r>
              <a:rPr lang="nl-NL" b="0" dirty="0"/>
              <a:t> </a:t>
            </a:r>
            <a:r>
              <a:rPr lang="nl-NL" b="0" dirty="0" smtClean="0"/>
              <a:t> * Vragen over ‘Flipping </a:t>
            </a:r>
            <a:r>
              <a:rPr lang="nl-NL" b="0" dirty="0" err="1" smtClean="0"/>
              <a:t>the</a:t>
            </a:r>
            <a:r>
              <a:rPr lang="nl-NL" b="0" dirty="0" smtClean="0"/>
              <a:t> Classroom.’</a:t>
            </a:r>
          </a:p>
          <a:p>
            <a:pPr marL="1657350" lvl="2" indent="-514350">
              <a:buFont typeface="+mj-lt"/>
              <a:buAutoNum type="alphaLcParenR"/>
            </a:pPr>
            <a:r>
              <a:rPr lang="nl-NL" dirty="0" smtClean="0"/>
              <a:t>…van ons over de vorm.</a:t>
            </a:r>
          </a:p>
          <a:p>
            <a:pPr marL="1657350" lvl="2" indent="-514350">
              <a:buFont typeface="+mj-lt"/>
              <a:buAutoNum type="alphaLcParenR"/>
            </a:pPr>
            <a:r>
              <a:rPr lang="nl-NL" dirty="0" smtClean="0"/>
              <a:t>…van jullie over de inhoud.</a:t>
            </a:r>
            <a:endParaRPr lang="nl-NL" b="0" dirty="0" smtClean="0"/>
          </a:p>
          <a:p>
            <a:r>
              <a:rPr lang="nl-NL" b="0" dirty="0"/>
              <a:t> * Stellingen. </a:t>
            </a:r>
          </a:p>
          <a:p>
            <a:r>
              <a:rPr lang="nl-NL" b="0" dirty="0" smtClean="0"/>
              <a:t> * De drie dilemma's.</a:t>
            </a:r>
          </a:p>
          <a:p>
            <a:r>
              <a:rPr lang="nl-NL" b="0" dirty="0"/>
              <a:t> </a:t>
            </a:r>
            <a:r>
              <a:rPr lang="nl-NL" dirty="0" smtClean="0"/>
              <a:t>10.10 – 10.30 uur</a:t>
            </a:r>
            <a:endParaRPr lang="nl-NL" b="0" dirty="0" smtClean="0"/>
          </a:p>
          <a:p>
            <a:r>
              <a:rPr lang="nl-NL" b="0" dirty="0"/>
              <a:t> </a:t>
            </a:r>
            <a:r>
              <a:rPr lang="nl-NL" b="0" dirty="0" smtClean="0"/>
              <a:t> * Hoe begin je met differentiëren? In vijf stappen.</a:t>
            </a:r>
          </a:p>
          <a:p>
            <a:r>
              <a:rPr lang="nl-NL" b="0" dirty="0"/>
              <a:t> </a:t>
            </a:r>
            <a:r>
              <a:rPr lang="nl-NL" b="0" dirty="0" smtClean="0"/>
              <a:t> * Toelichting twee werkvormen en keuzemoment.</a:t>
            </a:r>
          </a:p>
          <a:p>
            <a:r>
              <a:rPr lang="nl-NL" dirty="0" smtClean="0"/>
              <a:t>10.30 tot 10.45 uur </a:t>
            </a:r>
            <a:r>
              <a:rPr lang="nl-NL" b="0" i="1" dirty="0" smtClean="0"/>
              <a:t>Koffiepauze</a:t>
            </a:r>
            <a:endParaRPr lang="nl-NL" dirty="0" smtClean="0"/>
          </a:p>
          <a:p>
            <a:r>
              <a:rPr lang="nl-NL" dirty="0" smtClean="0"/>
              <a:t>10.45 tot 12.10 uur</a:t>
            </a:r>
          </a:p>
          <a:p>
            <a:r>
              <a:rPr lang="nl-NL" b="0" dirty="0"/>
              <a:t> </a:t>
            </a:r>
            <a:r>
              <a:rPr lang="nl-NL" b="0" dirty="0" smtClean="0"/>
              <a:t> * Aan de slag in </a:t>
            </a:r>
            <a:r>
              <a:rPr lang="nl-NL" b="0" dirty="0"/>
              <a:t>2</a:t>
            </a:r>
            <a:r>
              <a:rPr lang="nl-NL" b="0" dirty="0" smtClean="0"/>
              <a:t> groepen – werken aan een gedifferentieerde les.</a:t>
            </a:r>
          </a:p>
          <a:p>
            <a:r>
              <a:rPr lang="nl-NL" dirty="0" smtClean="0"/>
              <a:t>12.15 tot 12.45 uur</a:t>
            </a:r>
            <a:r>
              <a:rPr lang="nl-NL" b="0" dirty="0" smtClean="0"/>
              <a:t> </a:t>
            </a:r>
          </a:p>
          <a:p>
            <a:r>
              <a:rPr lang="nl-NL" b="0" dirty="0"/>
              <a:t> </a:t>
            </a:r>
            <a:r>
              <a:rPr lang="nl-NL" b="0" dirty="0" smtClean="0"/>
              <a:t>  * Nabespreking, reactie en vervolg.</a:t>
            </a:r>
          </a:p>
        </p:txBody>
      </p:sp>
      <p:sp>
        <p:nvSpPr>
          <p:cNvPr id="4" name="Lijnbijschrift 2 3"/>
          <p:cNvSpPr/>
          <p:nvPr/>
        </p:nvSpPr>
        <p:spPr>
          <a:xfrm>
            <a:off x="5868144" y="2132856"/>
            <a:ext cx="2880320" cy="1296144"/>
          </a:xfrm>
          <a:prstGeom prst="borderCallout2">
            <a:avLst>
              <a:gd name="adj1" fmla="val 18750"/>
              <a:gd name="adj2" fmla="val -2561"/>
              <a:gd name="adj3" fmla="val 18750"/>
              <a:gd name="adj4" fmla="val -16667"/>
              <a:gd name="adj5" fmla="val -1659"/>
              <a:gd name="adj6" fmla="val -270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Studenten die het filmpje niet hebben gekeken volgen een alternatief programma.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13983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9719" y="548680"/>
            <a:ext cx="5266928" cy="68399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Flipping </a:t>
            </a:r>
            <a:br>
              <a:rPr lang="nl-NL" dirty="0" smtClean="0"/>
            </a:br>
            <a:r>
              <a:rPr lang="nl-NL" dirty="0" err="1" smtClean="0"/>
              <a:t>the</a:t>
            </a:r>
            <a:r>
              <a:rPr lang="nl-NL" dirty="0" smtClean="0"/>
              <a:t> classroom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9719" y="1340768"/>
            <a:ext cx="8363272" cy="2736304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nl-NL" sz="2400" b="0" dirty="0" smtClean="0"/>
              <a:t>Wat is het differentiërende aan deze werkvorm?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nl-NL" sz="2400" b="0" dirty="0" smtClean="0"/>
              <a:t>Welke randvoorwaarden zijn er?</a:t>
            </a:r>
            <a:endParaRPr lang="nl-NL" sz="2400" b="0" dirty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nl-NL" sz="2400" b="0" dirty="0" smtClean="0"/>
              <a:t>Hoe ga je om met een leerling die het niet gezien heeft?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nl-NL" sz="2400" b="0" dirty="0"/>
          </a:p>
          <a:p>
            <a:pPr algn="ctr">
              <a:lnSpc>
                <a:spcPct val="150000"/>
              </a:lnSpc>
            </a:pPr>
            <a:r>
              <a:rPr lang="nl-NL" sz="2400" b="0" dirty="0" smtClean="0">
                <a:solidFill>
                  <a:schemeClr val="tx2"/>
                </a:solidFill>
                <a:latin typeface="+mj-lt"/>
              </a:rPr>
              <a:t>WELKE VRAGEN HEBBEN JULLIE OVER DE INHOUD VAN HET FILMPJE?</a:t>
            </a:r>
          </a:p>
        </p:txBody>
      </p:sp>
    </p:spTree>
    <p:extLst>
      <p:ext uri="{BB962C8B-B14F-4D97-AF65-F5344CB8AC3E}">
        <p14:creationId xmlns:p14="http://schemas.microsoft.com/office/powerpoint/2010/main" val="267308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266928" cy="683994"/>
          </a:xfrm>
        </p:spPr>
        <p:txBody>
          <a:bodyPr/>
          <a:lstStyle/>
          <a:p>
            <a:r>
              <a:rPr lang="nl-NL" dirty="0" smtClean="0"/>
              <a:t>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9719" y="1340768"/>
            <a:ext cx="8363272" cy="51125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nl-NL" sz="2400" b="0" dirty="0" smtClean="0"/>
              <a:t>1</a:t>
            </a:r>
            <a:r>
              <a:rPr lang="nl-NL" sz="2400" b="0" dirty="0"/>
              <a:t>. Een school moet </a:t>
            </a:r>
            <a:r>
              <a:rPr lang="nl-NL" sz="2400" b="0" dirty="0" smtClean="0"/>
              <a:t>altijd divergent differentiëren.</a:t>
            </a:r>
            <a:endParaRPr lang="nl-NL" sz="2400" b="0" dirty="0"/>
          </a:p>
          <a:p>
            <a:pPr>
              <a:lnSpc>
                <a:spcPct val="150000"/>
              </a:lnSpc>
            </a:pPr>
            <a:r>
              <a:rPr lang="nl-NL" sz="2400" b="0" dirty="0"/>
              <a:t>2. In de toekomst moet er bij alle vakken in </a:t>
            </a:r>
            <a:r>
              <a:rPr lang="nl-NL" sz="2400" b="0" dirty="0" smtClean="0"/>
              <a:t>alle </a:t>
            </a:r>
            <a:r>
              <a:rPr lang="nl-NL" sz="2400" b="0" dirty="0"/>
              <a:t>lessen </a:t>
            </a:r>
            <a:r>
              <a:rPr lang="nl-NL" sz="2400" b="0" dirty="0" smtClean="0"/>
              <a:t>	gedifferentieerd worden</a:t>
            </a:r>
            <a:r>
              <a:rPr lang="nl-NL" sz="2400" b="0" dirty="0"/>
              <a:t>.</a:t>
            </a:r>
          </a:p>
          <a:p>
            <a:pPr>
              <a:lnSpc>
                <a:spcPct val="150000"/>
              </a:lnSpc>
            </a:pPr>
            <a:r>
              <a:rPr lang="nl-NL" sz="2400" b="0" dirty="0" smtClean="0"/>
              <a:t>3. </a:t>
            </a:r>
            <a:r>
              <a:rPr lang="nl-NL" sz="2400" b="0" dirty="0"/>
              <a:t>Het clusteren van leerlingen is pas mogelijk als je hen al 	een aantal maanden kent.</a:t>
            </a:r>
          </a:p>
          <a:p>
            <a:pPr>
              <a:lnSpc>
                <a:spcPct val="150000"/>
              </a:lnSpc>
            </a:pPr>
            <a:r>
              <a:rPr lang="nl-NL" sz="2400" b="0" dirty="0"/>
              <a:t>4</a:t>
            </a:r>
            <a:r>
              <a:rPr lang="nl-NL" sz="2400" b="0" dirty="0" smtClean="0"/>
              <a:t>. </a:t>
            </a:r>
            <a:r>
              <a:rPr lang="nl-NL" sz="2400" b="0" dirty="0"/>
              <a:t>Differentiatie is alleen mogelijk in klassen </a:t>
            </a:r>
            <a:r>
              <a:rPr lang="nl-NL" sz="2400" b="0" dirty="0" smtClean="0"/>
              <a:t>waar </a:t>
            </a:r>
            <a:r>
              <a:rPr lang="nl-NL" sz="2400" b="0" dirty="0"/>
              <a:t>het </a:t>
            </a:r>
            <a:r>
              <a:rPr lang="nl-NL" sz="2400" b="0" dirty="0" smtClean="0"/>
              <a:t>	klassenmanagement </a:t>
            </a:r>
            <a:r>
              <a:rPr lang="nl-NL" sz="2400" b="0" dirty="0"/>
              <a:t>in orde is</a:t>
            </a:r>
            <a:r>
              <a:rPr lang="nl-NL" sz="2400" b="0" dirty="0" smtClean="0"/>
              <a:t>.</a:t>
            </a:r>
            <a:endParaRPr lang="nl-NL" sz="2400" b="0" dirty="0"/>
          </a:p>
          <a:p>
            <a:pPr>
              <a:lnSpc>
                <a:spcPct val="150000"/>
              </a:lnSpc>
            </a:pPr>
            <a:r>
              <a:rPr lang="nl-NL" sz="2400" b="0" dirty="0" smtClean="0"/>
              <a:t>5</a:t>
            </a:r>
            <a:r>
              <a:rPr lang="nl-NL" sz="2400" b="0" dirty="0"/>
              <a:t>. Differentiatie vergroot het leerrendement. </a:t>
            </a:r>
          </a:p>
        </p:txBody>
      </p:sp>
    </p:spTree>
    <p:extLst>
      <p:ext uri="{BB962C8B-B14F-4D97-AF65-F5344CB8AC3E}">
        <p14:creationId xmlns:p14="http://schemas.microsoft.com/office/powerpoint/2010/main" val="56244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drie dilemma’s</a:t>
            </a:r>
            <a:br>
              <a:rPr lang="nl-NL" dirty="0" smtClean="0"/>
            </a:br>
            <a:r>
              <a:rPr lang="nl-NL" sz="2200" dirty="0" smtClean="0"/>
              <a:t>Denken / delen / uitwisselen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752600"/>
            <a:ext cx="8820472" cy="4724401"/>
          </a:xfrm>
        </p:spPr>
        <p:txBody>
          <a:bodyPr>
            <a:normAutofit fontScale="92500"/>
          </a:bodyPr>
          <a:lstStyle/>
          <a:p>
            <a:pPr marL="731520" lvl="1" indent="-457200">
              <a:buFont typeface="+mj-lt"/>
              <a:buAutoNum type="alphaUcPeriod"/>
            </a:pPr>
            <a:r>
              <a:rPr lang="nl-NL" sz="3000" dirty="0" smtClean="0"/>
              <a:t>Als ik moet kiezen: moet </a:t>
            </a:r>
            <a:r>
              <a:rPr lang="nl-NL" sz="3000" dirty="0"/>
              <a:t>ik mijn aandacht </a:t>
            </a:r>
            <a:r>
              <a:rPr lang="nl-NL" sz="3000" dirty="0" smtClean="0"/>
              <a:t>dan vooral </a:t>
            </a:r>
            <a:r>
              <a:rPr lang="nl-NL" sz="3000" dirty="0"/>
              <a:t>richten op zwakke leerlingen of moet ik juist </a:t>
            </a:r>
            <a:r>
              <a:rPr lang="nl-NL" sz="3000" dirty="0" smtClean="0"/>
              <a:t>vooral </a:t>
            </a:r>
            <a:r>
              <a:rPr lang="nl-NL" sz="3000" dirty="0"/>
              <a:t>met de beste leerlingen aan de slag</a:t>
            </a:r>
            <a:r>
              <a:rPr lang="nl-NL" sz="3000" dirty="0" smtClean="0"/>
              <a:t>?</a:t>
            </a:r>
            <a:br>
              <a:rPr lang="nl-NL" sz="3000" dirty="0" smtClean="0"/>
            </a:br>
            <a:endParaRPr lang="nl-NL" sz="2600" dirty="0"/>
          </a:p>
          <a:p>
            <a:pPr marL="731520" lvl="1" indent="-457200">
              <a:buFont typeface="+mj-lt"/>
              <a:buAutoNum type="alphaUcPeriod"/>
            </a:pPr>
            <a:r>
              <a:rPr lang="nl-NL" sz="3000" dirty="0"/>
              <a:t>Is het goed om alle leerlingen </a:t>
            </a:r>
            <a:r>
              <a:rPr lang="nl-NL" sz="3000" dirty="0" smtClean="0"/>
              <a:t>zoveel mogelijk </a:t>
            </a:r>
            <a:r>
              <a:rPr lang="nl-NL" sz="3000" dirty="0"/>
              <a:t>in hun eigen leerstijl te laten werken en leren</a:t>
            </a:r>
            <a:r>
              <a:rPr lang="nl-NL" sz="3000" dirty="0" smtClean="0"/>
              <a:t>?</a:t>
            </a:r>
            <a:br>
              <a:rPr lang="nl-NL" sz="3000" dirty="0" smtClean="0"/>
            </a:br>
            <a:endParaRPr lang="nl-NL" sz="2600" dirty="0"/>
          </a:p>
          <a:p>
            <a:pPr marL="731520" lvl="1" indent="-457200">
              <a:buFont typeface="+mj-lt"/>
              <a:buAutoNum type="alphaUcPeriod"/>
            </a:pPr>
            <a:r>
              <a:rPr lang="nl-NL" sz="3000" dirty="0"/>
              <a:t>Kan ik sterke leerlingen voldoende motiveren om </a:t>
            </a:r>
            <a:r>
              <a:rPr lang="nl-NL" sz="3000" dirty="0" smtClean="0"/>
              <a:t>moeilijkere opdrachten (toetsen) te maken, </a:t>
            </a:r>
            <a:r>
              <a:rPr lang="nl-NL" sz="3000" dirty="0"/>
              <a:t>terwijl zij </a:t>
            </a:r>
            <a:r>
              <a:rPr lang="nl-NL" sz="3000" dirty="0" smtClean="0"/>
              <a:t>dezelfde toets (hetzelfde diploma) krijgen?</a:t>
            </a:r>
            <a:endParaRPr lang="nl-NL" sz="26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199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vijf stappen.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1758" y="1479849"/>
            <a:ext cx="8080682" cy="3029272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nl-NL" b="0" dirty="0"/>
              <a:t>Verzamelen van gegevens over je leerlingen.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b="0" dirty="0"/>
              <a:t>Analyseren van deze gegevens.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b="0" dirty="0"/>
              <a:t>Clusteren op basis van objectieve </a:t>
            </a:r>
            <a:r>
              <a:rPr lang="nl-NL" b="0" dirty="0" smtClean="0"/>
              <a:t>criteria.</a:t>
            </a:r>
            <a:endParaRPr lang="nl-NL" b="0" dirty="0"/>
          </a:p>
          <a:p>
            <a:pPr marL="514350" lvl="0" indent="-514350">
              <a:buFont typeface="+mj-lt"/>
              <a:buAutoNum type="arabicPeriod"/>
            </a:pPr>
            <a:r>
              <a:rPr lang="nl-NL" b="0" dirty="0"/>
              <a:t>Les in detail voorbereiden.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b="0" dirty="0" smtClean="0"/>
              <a:t>Organisatie.</a:t>
            </a:r>
            <a:endParaRPr lang="nl-NL" b="0" dirty="0"/>
          </a:p>
        </p:txBody>
      </p:sp>
      <p:sp>
        <p:nvSpPr>
          <p:cNvPr id="5" name="Ovaal 4"/>
          <p:cNvSpPr/>
          <p:nvPr/>
        </p:nvSpPr>
        <p:spPr>
          <a:xfrm>
            <a:off x="323528" y="3284984"/>
            <a:ext cx="591850" cy="504056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09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twee werkvormen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nl-NL" dirty="0"/>
              <a:t>Differentiëren op </a:t>
            </a:r>
            <a:r>
              <a:rPr lang="nl-NL" dirty="0" smtClean="0"/>
              <a:t>basis van de </a:t>
            </a:r>
            <a:r>
              <a:rPr lang="nl-NL" smtClean="0"/>
              <a:t>(leer)voorkeu</a:t>
            </a:r>
            <a:r>
              <a:rPr lang="nl-NL" smtClean="0"/>
              <a:t>r </a:t>
            </a:r>
            <a:r>
              <a:rPr lang="nl-NL" dirty="0" smtClean="0"/>
              <a:t>van de leerling.</a:t>
            </a:r>
            <a:endParaRPr lang="nl-NL" dirty="0"/>
          </a:p>
          <a:p>
            <a:pPr lvl="0"/>
            <a:r>
              <a:rPr lang="nl-NL" b="0" dirty="0">
                <a:sym typeface="Wingdings" panose="05000000000000000000" pitchFamily="2" charset="2"/>
              </a:rPr>
              <a:t>	 </a:t>
            </a:r>
            <a:r>
              <a:rPr lang="nl-NL" b="0" dirty="0"/>
              <a:t>met leermenu’s en keuzeborden.</a:t>
            </a:r>
            <a:endParaRPr lang="nl-NL" dirty="0" smtClean="0"/>
          </a:p>
          <a:p>
            <a:pPr lvl="0"/>
            <a:endParaRPr lang="nl-NL" sz="1400" dirty="0"/>
          </a:p>
          <a:p>
            <a:pPr lvl="0"/>
            <a:r>
              <a:rPr lang="nl-NL" dirty="0" smtClean="0"/>
              <a:t>2. Differentiëren </a:t>
            </a:r>
            <a:r>
              <a:rPr lang="nl-NL" dirty="0"/>
              <a:t>in </a:t>
            </a:r>
            <a:r>
              <a:rPr lang="nl-NL" dirty="0" smtClean="0"/>
              <a:t>instructie.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pPr algn="ctr"/>
            <a:r>
              <a:rPr lang="nl-NL" dirty="0" smtClean="0"/>
              <a:t>Keuzemoment!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307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Nabespreking en reacties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52600"/>
            <a:ext cx="7931224" cy="4724401"/>
          </a:xfrm>
        </p:spPr>
        <p:txBody>
          <a:bodyPr>
            <a:normAutofit/>
          </a:bodyPr>
          <a:lstStyle/>
          <a:p>
            <a:endParaRPr lang="nl-NL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b="0" dirty="0" smtClean="0"/>
              <a:t>Verzamelen reactie en opbrengsten </a:t>
            </a:r>
            <a:r>
              <a:rPr lang="nl-NL" b="0" dirty="0"/>
              <a:t>op </a:t>
            </a:r>
            <a:r>
              <a:rPr lang="nl-NL" b="0" dirty="0" smtClean="0">
                <a:hlinkClick r:id="rId2"/>
              </a:rPr>
              <a:t>padlet.com/</a:t>
            </a:r>
            <a:r>
              <a:rPr lang="nl-NL" b="0" dirty="0" err="1" smtClean="0">
                <a:hlinkClick r:id="rId2"/>
              </a:rPr>
              <a:t>c_stoffels</a:t>
            </a:r>
            <a:r>
              <a:rPr lang="nl-NL" b="0" dirty="0" smtClean="0">
                <a:hlinkClick r:id="rId2"/>
              </a:rPr>
              <a:t>/STOER</a:t>
            </a:r>
            <a:r>
              <a:rPr lang="nl-NL" b="0" dirty="0" smtClean="0"/>
              <a:t> </a:t>
            </a:r>
          </a:p>
          <a:p>
            <a:r>
              <a:rPr lang="nl-NL" b="0" dirty="0"/>
              <a:t>	</a:t>
            </a:r>
            <a:r>
              <a:rPr lang="nl-NL" b="0" dirty="0" smtClean="0"/>
              <a:t>(dubbelklik en typ je reactie)</a:t>
            </a:r>
          </a:p>
          <a:p>
            <a:r>
              <a:rPr lang="nl-NL" b="0" dirty="0"/>
              <a:t>	</a:t>
            </a:r>
            <a:r>
              <a:rPr lang="nl-NL" b="0" dirty="0" smtClean="0"/>
              <a:t>Minstens één tip en één </a:t>
            </a:r>
            <a:r>
              <a:rPr lang="nl-NL" b="0" smtClean="0"/>
              <a:t>top.</a:t>
            </a:r>
            <a:endParaRPr lang="nl-NL" b="0" dirty="0" smtClean="0"/>
          </a:p>
        </p:txBody>
      </p:sp>
    </p:spTree>
    <p:extLst>
      <p:ext uri="{BB962C8B-B14F-4D97-AF65-F5344CB8AC3E}">
        <p14:creationId xmlns:p14="http://schemas.microsoft.com/office/powerpoint/2010/main" val="405081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OERppt_templat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2AA0715256D547A2FBD38866D321D2" ma:contentTypeVersion="0" ma:contentTypeDescription="Een nieuw document maken." ma:contentTypeScope="" ma:versionID="6f2fc6da3fcf6f50ecec25880a69631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88835b1da9b0b810e7faaf57373ab7d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935F96-5C07-4490-AB96-ABF6F24672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BC2917-3878-46BE-ABB4-B94F67851F67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BFA5D794-85E6-4E56-8790-BA2E153704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STOERppt_template (1)</Template>
  <TotalTime>423</TotalTime>
  <Words>512</Words>
  <Application>Microsoft Office PowerPoint</Application>
  <PresentationFormat>Diavoorstelling (4:3)</PresentationFormat>
  <Paragraphs>109</Paragraphs>
  <Slides>11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Times New Roman</vt:lpstr>
      <vt:lpstr>Wingdings</vt:lpstr>
      <vt:lpstr>STOERppt_template</vt:lpstr>
      <vt:lpstr>PowerPoint-presentatie</vt:lpstr>
      <vt:lpstr>Even voorstellen….</vt:lpstr>
      <vt:lpstr>Programma</vt:lpstr>
      <vt:lpstr>Flipping  the classroom</vt:lpstr>
      <vt:lpstr>Stellingen</vt:lpstr>
      <vt:lpstr>De drie dilemma’s Denken / delen / uitwisselen</vt:lpstr>
      <vt:lpstr>De vijf stappen.</vt:lpstr>
      <vt:lpstr>De twee werkvormen</vt:lpstr>
      <vt:lpstr>Nabespreking en reacties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Voorstel focus subgroep differentiatie</dc:title>
  <dc:creator>Chantal Stoffels</dc:creator>
  <cp:lastModifiedBy>Chantal Stoffels</cp:lastModifiedBy>
  <cp:revision>51</cp:revision>
  <cp:lastPrinted>2015-06-22T09:55:23Z</cp:lastPrinted>
  <dcterms:created xsi:type="dcterms:W3CDTF">2014-12-06T12:28:14Z</dcterms:created>
  <dcterms:modified xsi:type="dcterms:W3CDTF">2017-01-19T13:46:14Z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0x010100122AA0715256D547A2FBD38866D321D2</vt:lpwstr>
  </property>
</Properties>
</file>