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14"/>
  </p:handoutMasterIdLst>
  <p:sldIdLst>
    <p:sldId id="256" r:id="rId2"/>
    <p:sldId id="257" r:id="rId3"/>
    <p:sldId id="263" r:id="rId4"/>
    <p:sldId id="268" r:id="rId5"/>
    <p:sldId id="262" r:id="rId6"/>
    <p:sldId id="267" r:id="rId7"/>
    <p:sldId id="269" r:id="rId8"/>
    <p:sldId id="270" r:id="rId9"/>
    <p:sldId id="271" r:id="rId10"/>
    <p:sldId id="272" r:id="rId11"/>
    <p:sldId id="273" r:id="rId12"/>
    <p:sldId id="275" r:id="rId13"/>
  </p:sldIdLst>
  <p:sldSz cx="9144000" cy="6858000" type="screen4x3"/>
  <p:notesSz cx="6669088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285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E90F4-3A2E-4C4E-9577-AE2F2C37F48F}" type="datetimeFigureOut">
              <a:rPr lang="nl-NL" smtClean="0"/>
              <a:t>11-5-2016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377318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DEEF8-E4BB-4C84-A683-92283CC51E7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6179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6FC8C-C2A1-4321-979D-689BDAA045B1}" type="datetimeFigureOut">
              <a:rPr lang="nl-NL" smtClean="0"/>
              <a:pPr/>
              <a:t>11-5-2016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DB4D6-6C94-4CDB-8932-77EEEF515FF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6FC8C-C2A1-4321-979D-689BDAA045B1}" type="datetimeFigureOut">
              <a:rPr lang="nl-NL" smtClean="0"/>
              <a:pPr/>
              <a:t>11-5-2016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DB4D6-6C94-4CDB-8932-77EEEF515FF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6FC8C-C2A1-4321-979D-689BDAA045B1}" type="datetimeFigureOut">
              <a:rPr lang="nl-NL" smtClean="0"/>
              <a:pPr/>
              <a:t>11-5-2016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DB4D6-6C94-4CDB-8932-77EEEF515FF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6FC8C-C2A1-4321-979D-689BDAA045B1}" type="datetimeFigureOut">
              <a:rPr lang="nl-NL" smtClean="0"/>
              <a:pPr/>
              <a:t>11-5-2016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DB4D6-6C94-4CDB-8932-77EEEF515FF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6FC8C-C2A1-4321-979D-689BDAA045B1}" type="datetimeFigureOut">
              <a:rPr lang="nl-NL" smtClean="0"/>
              <a:pPr/>
              <a:t>11-5-2016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DB4D6-6C94-4CDB-8932-77EEEF515FF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6FC8C-C2A1-4321-979D-689BDAA045B1}" type="datetimeFigureOut">
              <a:rPr lang="nl-NL" smtClean="0"/>
              <a:pPr/>
              <a:t>11-5-2016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DB4D6-6C94-4CDB-8932-77EEEF515FF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6FC8C-C2A1-4321-979D-689BDAA045B1}" type="datetimeFigureOut">
              <a:rPr lang="nl-NL" smtClean="0"/>
              <a:pPr/>
              <a:t>11-5-2016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DB4D6-6C94-4CDB-8932-77EEEF515FF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6FC8C-C2A1-4321-979D-689BDAA045B1}" type="datetimeFigureOut">
              <a:rPr lang="nl-NL" smtClean="0"/>
              <a:pPr/>
              <a:t>11-5-2016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DB4D6-6C94-4CDB-8932-77EEEF515FF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6FC8C-C2A1-4321-979D-689BDAA045B1}" type="datetimeFigureOut">
              <a:rPr lang="nl-NL" smtClean="0"/>
              <a:pPr/>
              <a:t>11-5-2016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DB4D6-6C94-4CDB-8932-77EEEF515FF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6FC8C-C2A1-4321-979D-689BDAA045B1}" type="datetimeFigureOut">
              <a:rPr lang="nl-NL" smtClean="0"/>
              <a:pPr/>
              <a:t>11-5-2016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DB4D6-6C94-4CDB-8932-77EEEF515FF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met één afgeknipte en afgeronde hoek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ige driehoe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6FC8C-C2A1-4321-979D-689BDAA045B1}" type="datetimeFigureOut">
              <a:rPr lang="nl-NL" smtClean="0"/>
              <a:pPr/>
              <a:t>11-5-2016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4ADB4D6-6C94-4CDB-8932-77EEEF515FF8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10" name="Vrije v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rije v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3F6FC8C-C2A1-4321-979D-689BDAA045B1}" type="datetimeFigureOut">
              <a:rPr lang="nl-NL" smtClean="0"/>
              <a:pPr/>
              <a:t>11-5-2016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4ADB4D6-6C94-4CDB-8932-77EEEF515FF8}" type="slidenum">
              <a:rPr lang="nl-NL" smtClean="0"/>
              <a:pPr/>
              <a:t>‹nr.›</a:t>
            </a:fld>
            <a:endParaRPr lang="nl-NL"/>
          </a:p>
        </p:txBody>
      </p:sp>
      <p:grpSp>
        <p:nvGrpSpPr>
          <p:cNvPr id="2" name="Groe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Vrije v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rije v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Kandinsky</a:t>
            </a:r>
            <a:r>
              <a:rPr lang="nl-NL" dirty="0" smtClean="0"/>
              <a:t> College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PBS Datamanagement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3275722"/>
            <a:ext cx="1333500" cy="1733550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552" y="1556792"/>
            <a:ext cx="7851648" cy="1584176"/>
          </a:xfrm>
        </p:spPr>
        <p:txBody>
          <a:bodyPr>
            <a:normAutofit fontScale="90000"/>
          </a:bodyPr>
          <a:lstStyle/>
          <a:p>
            <a:pPr algn="l"/>
            <a:r>
              <a:rPr lang="nl-NL" sz="4900" dirty="0" smtClean="0">
                <a:solidFill>
                  <a:srgbClr val="FF0000"/>
                </a:solidFill>
              </a:rPr>
              <a:t>informatiebord…</a:t>
            </a:r>
            <a:br>
              <a:rPr lang="nl-NL" sz="4900" dirty="0" smtClean="0">
                <a:solidFill>
                  <a:srgbClr val="FF0000"/>
                </a:solidFill>
              </a:rPr>
            </a:br>
            <a:r>
              <a:rPr lang="nl-NL" sz="3100" dirty="0">
                <a:solidFill>
                  <a:schemeClr val="tx1"/>
                </a:solidFill>
              </a:rPr>
              <a:t/>
            </a:r>
            <a:br>
              <a:rPr lang="nl-NL" sz="3100" dirty="0">
                <a:solidFill>
                  <a:schemeClr val="tx1"/>
                </a:solidFill>
              </a:rPr>
            </a:br>
            <a:r>
              <a:rPr lang="nl-NL" sz="31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/>
            </a:r>
            <a:br>
              <a:rPr lang="nl-NL" sz="31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endParaRPr lang="nl-NL" sz="31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0275" y="2035943"/>
            <a:ext cx="6320962" cy="3841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41704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552" y="1556792"/>
            <a:ext cx="7851648" cy="1584176"/>
          </a:xfrm>
        </p:spPr>
        <p:txBody>
          <a:bodyPr>
            <a:normAutofit fontScale="90000"/>
          </a:bodyPr>
          <a:lstStyle/>
          <a:p>
            <a:pPr algn="l"/>
            <a:r>
              <a:rPr lang="nl-NL" sz="4900" dirty="0" smtClean="0">
                <a:solidFill>
                  <a:srgbClr val="FF0000"/>
                </a:solidFill>
              </a:rPr>
              <a:t>gevoelsmeting…</a:t>
            </a:r>
            <a:br>
              <a:rPr lang="nl-NL" sz="4900" dirty="0" smtClean="0">
                <a:solidFill>
                  <a:srgbClr val="FF0000"/>
                </a:solidFill>
              </a:rPr>
            </a:br>
            <a:r>
              <a:rPr lang="nl-NL" sz="4900" dirty="0" smtClean="0">
                <a:solidFill>
                  <a:srgbClr val="FF0000"/>
                </a:solidFill>
              </a:rPr>
              <a:t/>
            </a:r>
            <a:br>
              <a:rPr lang="nl-NL" sz="4900" dirty="0" smtClean="0">
                <a:solidFill>
                  <a:srgbClr val="FF0000"/>
                </a:solidFill>
              </a:rPr>
            </a:br>
            <a:r>
              <a:rPr lang="nl-NL" sz="3100" dirty="0">
                <a:solidFill>
                  <a:schemeClr val="tx1"/>
                </a:solidFill>
              </a:rPr>
              <a:t/>
            </a:r>
            <a:br>
              <a:rPr lang="nl-NL" sz="3100" dirty="0">
                <a:solidFill>
                  <a:schemeClr val="tx1"/>
                </a:solidFill>
              </a:rPr>
            </a:br>
            <a:r>
              <a:rPr lang="nl-NL" sz="31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/>
            </a:r>
            <a:br>
              <a:rPr lang="nl-NL" sz="31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endParaRPr lang="nl-NL" sz="31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844824"/>
            <a:ext cx="1505160" cy="3200847"/>
          </a:xfrm>
          <a:prstGeom prst="rect">
            <a:avLst/>
          </a:prstGeom>
        </p:spPr>
      </p:pic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431440"/>
              </p:ext>
            </p:extLst>
          </p:nvPr>
        </p:nvGraphicFramePr>
        <p:xfrm>
          <a:off x="2267744" y="2221113"/>
          <a:ext cx="6487727" cy="29744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72678">
                  <a:extLst>
                    <a:ext uri="{9D8B030D-6E8A-4147-A177-3AD203B41FA5}">
                      <a16:colId xmlns:a16="http://schemas.microsoft.com/office/drawing/2014/main" val="942696617"/>
                    </a:ext>
                  </a:extLst>
                </a:gridCol>
                <a:gridCol w="1394219">
                  <a:extLst>
                    <a:ext uri="{9D8B030D-6E8A-4147-A177-3AD203B41FA5}">
                      <a16:colId xmlns:a16="http://schemas.microsoft.com/office/drawing/2014/main" val="1717006543"/>
                    </a:ext>
                  </a:extLst>
                </a:gridCol>
                <a:gridCol w="1274076">
                  <a:extLst>
                    <a:ext uri="{9D8B030D-6E8A-4147-A177-3AD203B41FA5}">
                      <a16:colId xmlns:a16="http://schemas.microsoft.com/office/drawing/2014/main" val="3245711141"/>
                    </a:ext>
                  </a:extLst>
                </a:gridCol>
                <a:gridCol w="1363484">
                  <a:extLst>
                    <a:ext uri="{9D8B030D-6E8A-4147-A177-3AD203B41FA5}">
                      <a16:colId xmlns:a16="http://schemas.microsoft.com/office/drawing/2014/main" val="1011587985"/>
                    </a:ext>
                  </a:extLst>
                </a:gridCol>
                <a:gridCol w="1183270">
                  <a:extLst>
                    <a:ext uri="{9D8B030D-6E8A-4147-A177-3AD203B41FA5}">
                      <a16:colId xmlns:a16="http://schemas.microsoft.com/office/drawing/2014/main" val="3911242844"/>
                    </a:ext>
                  </a:extLst>
                </a:gridCol>
              </a:tblGrid>
              <a:tr h="1615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OOP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onderbouw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Z&amp;W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economie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directie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07724018"/>
                  </a:ext>
                </a:extLst>
              </a:tr>
              <a:tr h="15266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60%: 2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70%: 2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80%: 4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85%: 1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90%: 1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100%: 1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36,6%: 1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50%: 2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70%: 4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75%: 3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78%: 1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80%: 2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82%: 1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85%: 3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90%: 2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70%: 1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80%: 2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90%: 4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40%: 1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60%: 2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70%: 3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80%: 2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75%: 1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90%: 3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17831386"/>
                  </a:ext>
                </a:extLst>
              </a:tr>
              <a:tr h="5998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77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53990812"/>
                  </a:ext>
                </a:extLst>
              </a:tr>
              <a:tr h="5998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Totaal: 73%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80877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748792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Dilemma…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nl-NL" dirty="0" smtClean="0"/>
              <a:t>Hoe krijg je data zo valide mogelijk?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980728"/>
            <a:ext cx="1333500" cy="173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79005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3400" y="548680"/>
            <a:ext cx="7851648" cy="4752528"/>
          </a:xfrm>
        </p:spPr>
        <p:txBody>
          <a:bodyPr>
            <a:normAutofit fontScale="9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sz="3200" dirty="0" smtClean="0"/>
              <a:t/>
            </a:r>
            <a:br>
              <a:rPr lang="nl-NL" sz="3200" dirty="0" smtClean="0"/>
            </a:br>
            <a:r>
              <a:rPr lang="nl-NL" sz="3200" dirty="0" smtClean="0"/>
              <a:t/>
            </a:r>
            <a:br>
              <a:rPr lang="nl-NL" sz="3200" dirty="0" smtClean="0"/>
            </a:br>
            <a:r>
              <a:rPr lang="nl-NL" sz="4900" dirty="0" smtClean="0">
                <a:solidFill>
                  <a:srgbClr val="FF0000"/>
                </a:solidFill>
              </a:rPr>
              <a:t> PBS op KC vmbo</a:t>
            </a:r>
            <a:r>
              <a:rPr lang="nl-NL" sz="3200" dirty="0" smtClean="0">
                <a:solidFill>
                  <a:schemeClr val="tx1"/>
                </a:solidFill>
              </a:rPr>
              <a:t/>
            </a:r>
            <a:br>
              <a:rPr lang="nl-NL" sz="3200" dirty="0" smtClean="0">
                <a:solidFill>
                  <a:schemeClr val="tx1"/>
                </a:solidFill>
              </a:rPr>
            </a:br>
            <a:r>
              <a:rPr lang="nl-NL" sz="3100" dirty="0" smtClean="0">
                <a:solidFill>
                  <a:schemeClr val="bg1"/>
                </a:solidFill>
              </a:rPr>
              <a:t>3 waarden:</a:t>
            </a:r>
            <a:r>
              <a:rPr lang="nl-NL" sz="3100" dirty="0" smtClean="0">
                <a:solidFill>
                  <a:schemeClr val="tx1"/>
                </a:solidFill>
              </a:rPr>
              <a:t/>
            </a:r>
            <a:br>
              <a:rPr lang="nl-NL" sz="3100" dirty="0" smtClean="0">
                <a:solidFill>
                  <a:schemeClr val="tx1"/>
                </a:solidFill>
              </a:rPr>
            </a:br>
            <a:r>
              <a:rPr lang="nl-NL" sz="3100" dirty="0" smtClean="0">
                <a:solidFill>
                  <a:schemeClr val="tx1"/>
                </a:solidFill>
              </a:rPr>
              <a:t>respect</a:t>
            </a:r>
            <a:br>
              <a:rPr lang="nl-NL" sz="3100" dirty="0" smtClean="0">
                <a:solidFill>
                  <a:schemeClr val="tx1"/>
                </a:solidFill>
              </a:rPr>
            </a:br>
            <a:r>
              <a:rPr lang="nl-NL" sz="3100" dirty="0" smtClean="0">
                <a:solidFill>
                  <a:schemeClr val="tx1"/>
                </a:solidFill>
              </a:rPr>
              <a:t>veiligheid</a:t>
            </a:r>
            <a:br>
              <a:rPr lang="nl-NL" sz="3100" dirty="0" smtClean="0">
                <a:solidFill>
                  <a:schemeClr val="tx1"/>
                </a:solidFill>
              </a:rPr>
            </a:br>
            <a:r>
              <a:rPr lang="nl-NL" sz="3100" dirty="0" smtClean="0">
                <a:solidFill>
                  <a:schemeClr val="tx1"/>
                </a:solidFill>
              </a:rPr>
              <a:t>eerlijkheid</a:t>
            </a:r>
            <a:br>
              <a:rPr lang="nl-NL" sz="3100" dirty="0" smtClean="0">
                <a:solidFill>
                  <a:schemeClr val="tx1"/>
                </a:solidFill>
              </a:rPr>
            </a:br>
            <a:r>
              <a:rPr lang="nl-NL" sz="3100" dirty="0" smtClean="0">
                <a:solidFill>
                  <a:schemeClr val="tx1"/>
                </a:solidFill>
              </a:rPr>
              <a:t/>
            </a:r>
            <a:br>
              <a:rPr lang="nl-NL" sz="3100" dirty="0" smtClean="0">
                <a:solidFill>
                  <a:schemeClr val="tx1"/>
                </a:solidFill>
              </a:rPr>
            </a:br>
            <a:r>
              <a:rPr lang="nl-NL" sz="3100" dirty="0" smtClean="0">
                <a:solidFill>
                  <a:schemeClr val="tx1"/>
                </a:solidFill>
              </a:rPr>
              <a:t>per ruimte </a:t>
            </a:r>
            <a:r>
              <a:rPr lang="nl-NL" sz="3100" dirty="0" smtClean="0">
                <a:solidFill>
                  <a:schemeClr val="bg1"/>
                </a:solidFill>
              </a:rPr>
              <a:t>gedragsverwachtingen</a:t>
            </a:r>
            <a:r>
              <a:rPr lang="nl-NL" sz="3100" dirty="0" smtClean="0">
                <a:solidFill>
                  <a:schemeClr val="tx1"/>
                </a:solidFill>
              </a:rPr>
              <a:t> genoteerd en aan leerlingen laten weten</a:t>
            </a:r>
            <a:r>
              <a:rPr lang="nl-NL" sz="3200" dirty="0" smtClean="0"/>
              <a:t/>
            </a:r>
            <a:br>
              <a:rPr lang="nl-NL" sz="3200" dirty="0" smtClean="0"/>
            </a:br>
            <a:endParaRPr lang="nl-NL" sz="3200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144" y="1452389"/>
            <a:ext cx="1750229" cy="1463427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552" y="1556792"/>
            <a:ext cx="7851648" cy="4968552"/>
          </a:xfrm>
        </p:spPr>
        <p:txBody>
          <a:bodyPr>
            <a:normAutofit fontScale="90000"/>
          </a:bodyPr>
          <a:lstStyle/>
          <a:p>
            <a:pPr algn="l"/>
            <a:r>
              <a:rPr lang="nl-NL" sz="4900" dirty="0" smtClean="0">
                <a:solidFill>
                  <a:srgbClr val="FF0000"/>
                </a:solidFill>
              </a:rPr>
              <a:t>Zichtbaar…</a:t>
            </a:r>
            <a:br>
              <a:rPr lang="nl-NL" sz="4900" dirty="0" smtClean="0">
                <a:solidFill>
                  <a:srgbClr val="FF0000"/>
                </a:solidFill>
              </a:rPr>
            </a:br>
            <a:r>
              <a:rPr lang="nl-NL" sz="3100" dirty="0">
                <a:solidFill>
                  <a:schemeClr val="tx1"/>
                </a:solidFill>
              </a:rPr>
              <a:t/>
            </a:r>
            <a:br>
              <a:rPr lang="nl-NL" sz="3100" dirty="0">
                <a:solidFill>
                  <a:schemeClr val="tx1"/>
                </a:solidFill>
              </a:rPr>
            </a:br>
            <a:r>
              <a:rPr lang="nl-NL" sz="3100" dirty="0" smtClean="0">
                <a:solidFill>
                  <a:schemeClr val="tx1"/>
                </a:solidFill>
              </a:rPr>
              <a:t>per ruimte zijn enkele gedragsverwachtingen zichtbaar</a:t>
            </a:r>
            <a:br>
              <a:rPr lang="nl-NL" sz="3100" dirty="0" smtClean="0">
                <a:solidFill>
                  <a:schemeClr val="tx1"/>
                </a:solidFill>
              </a:rPr>
            </a:br>
            <a:r>
              <a:rPr lang="nl-NL" sz="3100" dirty="0">
                <a:solidFill>
                  <a:schemeClr val="tx1"/>
                </a:solidFill>
              </a:rPr>
              <a:t/>
            </a:r>
            <a:br>
              <a:rPr lang="nl-NL" sz="3100" dirty="0">
                <a:solidFill>
                  <a:schemeClr val="tx1"/>
                </a:solidFill>
              </a:rPr>
            </a:br>
            <a:r>
              <a:rPr lang="nl-NL" sz="3100" dirty="0" smtClean="0">
                <a:solidFill>
                  <a:schemeClr val="tx1"/>
                </a:solidFill>
              </a:rPr>
              <a:t>bij binnenkomst worden gedragsverwachtingen geprojecteerd op de muur</a:t>
            </a:r>
            <a:br>
              <a:rPr lang="nl-NL" sz="3100" dirty="0" smtClean="0">
                <a:solidFill>
                  <a:schemeClr val="tx1"/>
                </a:solidFill>
              </a:rPr>
            </a:br>
            <a:r>
              <a:rPr lang="nl-NL" sz="3100" dirty="0">
                <a:solidFill>
                  <a:schemeClr val="tx1"/>
                </a:solidFill>
              </a:rPr>
              <a:t/>
            </a:r>
            <a:br>
              <a:rPr lang="nl-NL" sz="3100" dirty="0">
                <a:solidFill>
                  <a:schemeClr val="tx1"/>
                </a:solidFill>
              </a:rPr>
            </a:br>
            <a:r>
              <a:rPr lang="nl-NL" sz="3100" dirty="0" smtClean="0">
                <a:solidFill>
                  <a:schemeClr val="tx1"/>
                </a:solidFill>
              </a:rPr>
              <a:t>recente data wordt geprojecteerd in de aula, bij de ingang en in de personeelsruimte</a:t>
            </a:r>
            <a:r>
              <a:rPr lang="nl-NL" sz="31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/>
            </a:r>
            <a:br>
              <a:rPr lang="nl-NL" sz="31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endParaRPr lang="nl-NL" sz="31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3949" y="1124744"/>
            <a:ext cx="1189720" cy="1096516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552" y="1556792"/>
            <a:ext cx="7851648" cy="4824536"/>
          </a:xfrm>
        </p:spPr>
        <p:txBody>
          <a:bodyPr>
            <a:normAutofit fontScale="90000"/>
          </a:bodyPr>
          <a:lstStyle/>
          <a:p>
            <a:pPr algn="l"/>
            <a:r>
              <a:rPr lang="nl-NL" sz="4900" dirty="0" smtClean="0">
                <a:solidFill>
                  <a:srgbClr val="FF0000"/>
                </a:solidFill>
              </a:rPr>
              <a:t>Werkwijze interventie</a:t>
            </a:r>
            <a:r>
              <a:rPr lang="nl-NL" sz="4900" dirty="0" smtClean="0">
                <a:solidFill>
                  <a:schemeClr val="tx1"/>
                </a:solidFill>
              </a:rPr>
              <a:t/>
            </a:r>
            <a:br>
              <a:rPr lang="nl-NL" sz="4900" dirty="0" smtClean="0">
                <a:solidFill>
                  <a:schemeClr val="tx1"/>
                </a:solidFill>
              </a:rPr>
            </a:br>
            <a:r>
              <a:rPr lang="nl-NL" sz="3100" dirty="0" smtClean="0">
                <a:solidFill>
                  <a:schemeClr val="tx1"/>
                </a:solidFill>
              </a:rPr>
              <a:t/>
            </a:r>
            <a:br>
              <a:rPr lang="nl-NL" sz="3100" dirty="0" smtClean="0">
                <a:solidFill>
                  <a:schemeClr val="tx1"/>
                </a:solidFill>
              </a:rPr>
            </a:br>
            <a:r>
              <a:rPr lang="nl-NL" sz="3100" dirty="0" smtClean="0">
                <a:solidFill>
                  <a:schemeClr val="tx1"/>
                </a:solidFill>
              </a:rPr>
              <a:t>onderwerp wordt gekozen</a:t>
            </a:r>
            <a:br>
              <a:rPr lang="nl-NL" sz="3100" dirty="0" smtClean="0">
                <a:solidFill>
                  <a:schemeClr val="tx1"/>
                </a:solidFill>
              </a:rPr>
            </a:br>
            <a:r>
              <a:rPr lang="nl-NL" sz="3100" dirty="0" smtClean="0">
                <a:solidFill>
                  <a:schemeClr val="tx1"/>
                </a:solidFill>
              </a:rPr>
              <a:t>(jaarlijks vast, top 3 van collega’s, ouders en leerlingen)</a:t>
            </a:r>
            <a:br>
              <a:rPr lang="nl-NL" sz="3100" dirty="0" smtClean="0">
                <a:solidFill>
                  <a:schemeClr val="tx1"/>
                </a:solidFill>
              </a:rPr>
            </a:br>
            <a:r>
              <a:rPr lang="nl-NL" sz="3100" dirty="0">
                <a:solidFill>
                  <a:schemeClr val="tx1"/>
                </a:solidFill>
              </a:rPr>
              <a:t/>
            </a:r>
            <a:br>
              <a:rPr lang="nl-NL" sz="3100" dirty="0">
                <a:solidFill>
                  <a:schemeClr val="tx1"/>
                </a:solidFill>
              </a:rPr>
            </a:br>
            <a:r>
              <a:rPr lang="nl-NL" sz="3100" dirty="0" smtClean="0">
                <a:solidFill>
                  <a:schemeClr val="tx1"/>
                </a:solidFill>
              </a:rPr>
              <a:t>0-meting wordt uitgevoerd</a:t>
            </a:r>
            <a:br>
              <a:rPr lang="nl-NL" sz="3100" dirty="0" smtClean="0">
                <a:solidFill>
                  <a:schemeClr val="tx1"/>
                </a:solidFill>
              </a:rPr>
            </a:br>
            <a:r>
              <a:rPr lang="nl-NL" sz="3100" dirty="0">
                <a:solidFill>
                  <a:schemeClr val="tx1"/>
                </a:solidFill>
              </a:rPr>
              <a:t/>
            </a:r>
            <a:br>
              <a:rPr lang="nl-NL" sz="3100" dirty="0">
                <a:solidFill>
                  <a:schemeClr val="tx1"/>
                </a:solidFill>
              </a:rPr>
            </a:br>
            <a:r>
              <a:rPr lang="nl-NL" sz="3100" dirty="0" smtClean="0">
                <a:solidFill>
                  <a:schemeClr val="tx1"/>
                </a:solidFill>
              </a:rPr>
              <a:t>bij minder dan 80% goed: actie</a:t>
            </a:r>
            <a:br>
              <a:rPr lang="nl-NL" sz="3100" dirty="0" smtClean="0">
                <a:solidFill>
                  <a:schemeClr val="tx1"/>
                </a:solidFill>
              </a:rPr>
            </a:br>
            <a:r>
              <a:rPr lang="nl-NL" sz="3100" dirty="0">
                <a:solidFill>
                  <a:schemeClr val="tx1"/>
                </a:solidFill>
              </a:rPr>
              <a:t/>
            </a:r>
            <a:br>
              <a:rPr lang="nl-NL" sz="3100" dirty="0">
                <a:solidFill>
                  <a:schemeClr val="tx1"/>
                </a:solidFill>
              </a:rPr>
            </a:br>
            <a:r>
              <a:rPr lang="nl-NL" sz="3100" dirty="0" smtClean="0">
                <a:solidFill>
                  <a:schemeClr val="tx1"/>
                </a:solidFill>
              </a:rPr>
              <a:t>eindmeting wordt uitgevoerd</a:t>
            </a:r>
            <a:br>
              <a:rPr lang="nl-NL" sz="3100" dirty="0" smtClean="0">
                <a:solidFill>
                  <a:schemeClr val="tx1"/>
                </a:solidFill>
              </a:rPr>
            </a:br>
            <a:r>
              <a:rPr lang="nl-NL" sz="3100" dirty="0">
                <a:solidFill>
                  <a:schemeClr val="tx1"/>
                </a:solidFill>
              </a:rPr>
              <a:t/>
            </a:r>
            <a:br>
              <a:rPr lang="nl-NL" sz="3100" dirty="0">
                <a:solidFill>
                  <a:schemeClr val="tx1"/>
                </a:solidFill>
              </a:rPr>
            </a:br>
            <a:r>
              <a:rPr lang="nl-NL" sz="3100" dirty="0" smtClean="0">
                <a:solidFill>
                  <a:schemeClr val="tx1"/>
                </a:solidFill>
              </a:rPr>
              <a:t>eventueel herhaling</a:t>
            </a:r>
            <a: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/>
            </a:r>
            <a:br>
              <a:rPr lang="nl-NL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endParaRPr lang="nl-NL" sz="20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3949" y="1124744"/>
            <a:ext cx="1189720" cy="1096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50630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552" y="1556792"/>
            <a:ext cx="7851648" cy="4752528"/>
          </a:xfrm>
        </p:spPr>
        <p:txBody>
          <a:bodyPr>
            <a:normAutofit fontScale="90000"/>
          </a:bodyPr>
          <a:lstStyle/>
          <a:p>
            <a:pPr algn="l"/>
            <a:r>
              <a:rPr lang="nl-NL" dirty="0" smtClean="0"/>
              <a:t/>
            </a:r>
            <a:br>
              <a:rPr lang="nl-NL" dirty="0" smtClean="0"/>
            </a:br>
            <a:r>
              <a:rPr lang="nl-NL" sz="4900" dirty="0" smtClean="0">
                <a:solidFill>
                  <a:srgbClr val="FF0000"/>
                </a:solidFill>
              </a:rPr>
              <a:t>Informatie vanuit Magister</a:t>
            </a:r>
            <a:r>
              <a:rPr lang="nl-NL" sz="2000" dirty="0" smtClean="0">
                <a:solidFill>
                  <a:schemeClr val="tx1"/>
                </a:solidFill>
              </a:rPr>
              <a:t/>
            </a:r>
            <a:br>
              <a:rPr lang="nl-NL" sz="2000" dirty="0" smtClean="0">
                <a:solidFill>
                  <a:schemeClr val="tx1"/>
                </a:solidFill>
              </a:rPr>
            </a:br>
            <a:r>
              <a:rPr lang="nl-NL" sz="3100" dirty="0" smtClean="0">
                <a:solidFill>
                  <a:schemeClr val="tx1"/>
                </a:solidFill>
              </a:rPr>
              <a:t/>
            </a:r>
            <a:br>
              <a:rPr lang="nl-NL" sz="3100" dirty="0" smtClean="0">
                <a:solidFill>
                  <a:schemeClr val="tx1"/>
                </a:solidFill>
              </a:rPr>
            </a:br>
            <a:r>
              <a:rPr lang="nl-NL" sz="3100" dirty="0" smtClean="0">
                <a:solidFill>
                  <a:schemeClr val="tx1"/>
                </a:solidFill>
              </a:rPr>
              <a:t>(on)geoorloofd te laat</a:t>
            </a:r>
            <a:br>
              <a:rPr lang="nl-NL" sz="3100" dirty="0" smtClean="0">
                <a:solidFill>
                  <a:schemeClr val="tx1"/>
                </a:solidFill>
              </a:rPr>
            </a:br>
            <a:r>
              <a:rPr lang="nl-NL" sz="3100" dirty="0">
                <a:solidFill>
                  <a:schemeClr val="tx1"/>
                </a:solidFill>
              </a:rPr>
              <a:t/>
            </a:r>
            <a:br>
              <a:rPr lang="nl-NL" sz="3100" dirty="0">
                <a:solidFill>
                  <a:schemeClr val="tx1"/>
                </a:solidFill>
              </a:rPr>
            </a:br>
            <a:r>
              <a:rPr lang="nl-NL" sz="3100" dirty="0" smtClean="0">
                <a:solidFill>
                  <a:schemeClr val="tx1"/>
                </a:solidFill>
              </a:rPr>
              <a:t>boeken</a:t>
            </a:r>
            <a:br>
              <a:rPr lang="nl-NL" sz="3100" dirty="0" smtClean="0">
                <a:solidFill>
                  <a:schemeClr val="tx1"/>
                </a:solidFill>
              </a:rPr>
            </a:br>
            <a:r>
              <a:rPr lang="nl-NL" sz="3100" dirty="0">
                <a:solidFill>
                  <a:schemeClr val="tx1"/>
                </a:solidFill>
              </a:rPr>
              <a:t/>
            </a:r>
            <a:br>
              <a:rPr lang="nl-NL" sz="3100" dirty="0">
                <a:solidFill>
                  <a:schemeClr val="tx1"/>
                </a:solidFill>
              </a:rPr>
            </a:br>
            <a:r>
              <a:rPr lang="nl-NL" sz="3100" dirty="0" smtClean="0">
                <a:solidFill>
                  <a:schemeClr val="tx1"/>
                </a:solidFill>
              </a:rPr>
              <a:t>huiswerk</a:t>
            </a:r>
            <a:br>
              <a:rPr lang="nl-NL" sz="3100" dirty="0" smtClean="0">
                <a:solidFill>
                  <a:schemeClr val="tx1"/>
                </a:solidFill>
              </a:rPr>
            </a:br>
            <a:r>
              <a:rPr lang="nl-NL" sz="3100" dirty="0">
                <a:solidFill>
                  <a:schemeClr val="tx1"/>
                </a:solidFill>
              </a:rPr>
              <a:t/>
            </a:r>
            <a:br>
              <a:rPr lang="nl-NL" sz="3100" dirty="0">
                <a:solidFill>
                  <a:schemeClr val="tx1"/>
                </a:solidFill>
              </a:rPr>
            </a:br>
            <a:r>
              <a:rPr lang="nl-NL" sz="3100" dirty="0" smtClean="0">
                <a:solidFill>
                  <a:schemeClr val="tx1"/>
                </a:solidFill>
              </a:rPr>
              <a:t>verwijderd</a:t>
            </a:r>
            <a:br>
              <a:rPr lang="nl-NL" sz="3100" dirty="0" smtClean="0">
                <a:solidFill>
                  <a:schemeClr val="tx1"/>
                </a:solidFill>
              </a:rPr>
            </a:br>
            <a:r>
              <a:rPr lang="nl-NL" sz="3100" dirty="0">
                <a:solidFill>
                  <a:schemeClr val="tx1"/>
                </a:solidFill>
              </a:rPr>
              <a:t/>
            </a:r>
            <a:br>
              <a:rPr lang="nl-NL" sz="3100" dirty="0">
                <a:solidFill>
                  <a:schemeClr val="tx1"/>
                </a:solidFill>
              </a:rPr>
            </a:br>
            <a:r>
              <a:rPr lang="nl-NL" sz="3100" dirty="0" smtClean="0">
                <a:solidFill>
                  <a:schemeClr val="tx1"/>
                </a:solidFill>
              </a:rPr>
              <a:t>(on)geoorloofde absentie</a:t>
            </a:r>
            <a:r>
              <a:rPr lang="nl-NL" sz="2000" dirty="0" smtClean="0">
                <a:solidFill>
                  <a:schemeClr val="tx1"/>
                </a:solidFill>
              </a:rPr>
              <a:t/>
            </a:r>
            <a:br>
              <a:rPr lang="nl-NL" sz="2000" dirty="0" smtClean="0">
                <a:solidFill>
                  <a:schemeClr val="tx1"/>
                </a:solidFill>
              </a:rPr>
            </a:br>
            <a:r>
              <a:rPr lang="nl-NL" sz="2000" dirty="0" smtClean="0">
                <a:solidFill>
                  <a:schemeClr val="tx1"/>
                </a:solidFill>
              </a:rPr>
              <a:t/>
            </a:r>
            <a:br>
              <a:rPr lang="nl-NL" sz="2000" dirty="0" smtClean="0">
                <a:solidFill>
                  <a:schemeClr val="tx1"/>
                </a:solidFill>
              </a:rPr>
            </a:br>
            <a:endParaRPr lang="nl-NL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552" y="1556792"/>
            <a:ext cx="7851648" cy="4752528"/>
          </a:xfrm>
        </p:spPr>
        <p:txBody>
          <a:bodyPr>
            <a:normAutofit/>
          </a:bodyPr>
          <a:lstStyle/>
          <a:p>
            <a:pPr algn="l"/>
            <a:r>
              <a:rPr lang="nl-NL" sz="2800" dirty="0">
                <a:solidFill>
                  <a:schemeClr val="tx1"/>
                </a:solidFill>
              </a:rPr>
              <a:t>l</a:t>
            </a:r>
            <a:r>
              <a:rPr lang="nl-NL" sz="2800" dirty="0" smtClean="0">
                <a:solidFill>
                  <a:schemeClr val="tx1"/>
                </a:solidFill>
              </a:rPr>
              <a:t>et op: van negatief naar positief omrekenen</a:t>
            </a:r>
            <a:r>
              <a:rPr lang="nl-NL" sz="18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/>
            </a:r>
            <a:br>
              <a:rPr lang="nl-NL" sz="18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endParaRPr lang="nl-NL" sz="18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683568" y="620688"/>
            <a:ext cx="70567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 smtClean="0">
                <a:solidFill>
                  <a:srgbClr val="FF0000"/>
                </a:solidFill>
              </a:rPr>
              <a:t>Uitdraai Magister</a:t>
            </a:r>
            <a:endParaRPr lang="nl-NL" sz="4400" dirty="0">
              <a:solidFill>
                <a:srgbClr val="FF0000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542" y="1988841"/>
            <a:ext cx="7665667" cy="3096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96871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552" y="1556792"/>
            <a:ext cx="7851648" cy="4968552"/>
          </a:xfrm>
        </p:spPr>
        <p:txBody>
          <a:bodyPr>
            <a:normAutofit/>
          </a:bodyPr>
          <a:lstStyle/>
          <a:p>
            <a:pPr algn="l"/>
            <a:r>
              <a:rPr lang="nl-NL" sz="4900" dirty="0">
                <a:solidFill>
                  <a:srgbClr val="FF0000"/>
                </a:solidFill>
              </a:rPr>
              <a:t>a</a:t>
            </a:r>
            <a:r>
              <a:rPr lang="nl-NL" sz="4900" dirty="0" smtClean="0">
                <a:solidFill>
                  <a:srgbClr val="FF0000"/>
                </a:solidFill>
              </a:rPr>
              <a:t>ndere metingen…</a:t>
            </a:r>
            <a:br>
              <a:rPr lang="nl-NL" sz="4900" dirty="0" smtClean="0">
                <a:solidFill>
                  <a:srgbClr val="FF0000"/>
                </a:solidFill>
              </a:rPr>
            </a:br>
            <a:r>
              <a:rPr lang="nl-NL" sz="3100" dirty="0">
                <a:solidFill>
                  <a:schemeClr val="tx1"/>
                </a:solidFill>
              </a:rPr>
              <a:t/>
            </a:r>
            <a:br>
              <a:rPr lang="nl-NL" sz="3100" dirty="0">
                <a:solidFill>
                  <a:schemeClr val="tx1"/>
                </a:solidFill>
              </a:rPr>
            </a:br>
            <a:r>
              <a:rPr lang="nl-NL" sz="3100" dirty="0" smtClean="0">
                <a:solidFill>
                  <a:schemeClr val="tx1"/>
                </a:solidFill>
              </a:rPr>
              <a:t>afval</a:t>
            </a:r>
            <a:br>
              <a:rPr lang="nl-NL" sz="3100" dirty="0" smtClean="0">
                <a:solidFill>
                  <a:schemeClr val="tx1"/>
                </a:solidFill>
              </a:rPr>
            </a:br>
            <a:r>
              <a:rPr lang="nl-NL" sz="3100" dirty="0">
                <a:solidFill>
                  <a:schemeClr val="tx1"/>
                </a:solidFill>
              </a:rPr>
              <a:t/>
            </a:r>
            <a:br>
              <a:rPr lang="nl-NL" sz="3100" dirty="0">
                <a:solidFill>
                  <a:schemeClr val="tx1"/>
                </a:solidFill>
              </a:rPr>
            </a:br>
            <a:r>
              <a:rPr lang="nl-NL" sz="3100" dirty="0" smtClean="0">
                <a:solidFill>
                  <a:schemeClr val="tx1"/>
                </a:solidFill>
              </a:rPr>
              <a:t>gevoel meten m.b.v. een thermometer</a:t>
            </a:r>
            <a:br>
              <a:rPr lang="nl-NL" sz="3100" dirty="0" smtClean="0">
                <a:solidFill>
                  <a:schemeClr val="tx1"/>
                </a:solidFill>
              </a:rPr>
            </a:br>
            <a:r>
              <a:rPr lang="nl-NL" sz="3100" dirty="0">
                <a:solidFill>
                  <a:schemeClr val="tx1"/>
                </a:solidFill>
              </a:rPr>
              <a:t/>
            </a:r>
            <a:br>
              <a:rPr lang="nl-NL" sz="3100" dirty="0">
                <a:solidFill>
                  <a:schemeClr val="tx1"/>
                </a:solidFill>
              </a:rPr>
            </a:br>
            <a:r>
              <a:rPr lang="nl-NL" sz="31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/>
            </a:r>
            <a:br>
              <a:rPr lang="nl-NL" sz="31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endParaRPr lang="nl-NL" sz="31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3949" y="1124744"/>
            <a:ext cx="1189720" cy="1096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24650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552" y="1556792"/>
            <a:ext cx="7851648" cy="2232248"/>
          </a:xfrm>
        </p:spPr>
        <p:txBody>
          <a:bodyPr>
            <a:normAutofit/>
          </a:bodyPr>
          <a:lstStyle/>
          <a:p>
            <a:pPr algn="l"/>
            <a:r>
              <a:rPr lang="nl-NL" sz="4900" dirty="0">
                <a:solidFill>
                  <a:srgbClr val="FF0000"/>
                </a:solidFill>
              </a:rPr>
              <a:t>m</a:t>
            </a:r>
            <a:r>
              <a:rPr lang="nl-NL" sz="4900" dirty="0" smtClean="0">
                <a:solidFill>
                  <a:srgbClr val="FF0000"/>
                </a:solidFill>
              </a:rPr>
              <a:t>eten is weten</a:t>
            </a:r>
            <a:br>
              <a:rPr lang="nl-NL" sz="4900" dirty="0" smtClean="0">
                <a:solidFill>
                  <a:srgbClr val="FF0000"/>
                </a:solidFill>
              </a:rPr>
            </a:br>
            <a:r>
              <a:rPr lang="nl-NL" sz="3100" dirty="0">
                <a:solidFill>
                  <a:schemeClr val="tx1"/>
                </a:solidFill>
              </a:rPr>
              <a:t/>
            </a:r>
            <a:br>
              <a:rPr lang="nl-NL" sz="3100" dirty="0">
                <a:solidFill>
                  <a:schemeClr val="tx1"/>
                </a:solidFill>
              </a:rPr>
            </a:br>
            <a:r>
              <a:rPr lang="nl-NL" sz="31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/>
            </a:r>
            <a:br>
              <a:rPr lang="nl-NL" sz="31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endParaRPr lang="nl-NL" sz="31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3949" y="1124744"/>
            <a:ext cx="1189720" cy="1096516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2646664"/>
            <a:ext cx="2520280" cy="266737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2712" y="2679843"/>
            <a:ext cx="2304256" cy="163852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2120" y="2679843"/>
            <a:ext cx="2341067" cy="23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11433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552" y="1556792"/>
            <a:ext cx="7851648" cy="2808312"/>
          </a:xfrm>
        </p:spPr>
        <p:txBody>
          <a:bodyPr>
            <a:normAutofit fontScale="90000"/>
          </a:bodyPr>
          <a:lstStyle/>
          <a:p>
            <a:pPr algn="l"/>
            <a:r>
              <a:rPr lang="nl-NL" sz="4900" dirty="0">
                <a:solidFill>
                  <a:srgbClr val="FF0000"/>
                </a:solidFill>
              </a:rPr>
              <a:t>v</a:t>
            </a:r>
            <a:r>
              <a:rPr lang="nl-NL" sz="4900" dirty="0" smtClean="0">
                <a:solidFill>
                  <a:srgbClr val="FF0000"/>
                </a:solidFill>
              </a:rPr>
              <a:t>erslaggeving naar informatiebord</a:t>
            </a:r>
            <a:br>
              <a:rPr lang="nl-NL" sz="4900" dirty="0" smtClean="0">
                <a:solidFill>
                  <a:srgbClr val="FF0000"/>
                </a:solidFill>
              </a:rPr>
            </a:br>
            <a:r>
              <a:rPr lang="nl-NL" sz="4900" dirty="0" smtClean="0">
                <a:solidFill>
                  <a:srgbClr val="FF0000"/>
                </a:solidFill>
              </a:rPr>
              <a:t/>
            </a:r>
            <a:br>
              <a:rPr lang="nl-NL" sz="4900" dirty="0" smtClean="0">
                <a:solidFill>
                  <a:srgbClr val="FF0000"/>
                </a:solidFill>
              </a:rPr>
            </a:br>
            <a:r>
              <a:rPr lang="nl-NL" sz="3100" dirty="0">
                <a:solidFill>
                  <a:schemeClr val="tx1"/>
                </a:solidFill>
              </a:rPr>
              <a:t/>
            </a:r>
            <a:br>
              <a:rPr lang="nl-NL" sz="3100" dirty="0">
                <a:solidFill>
                  <a:schemeClr val="tx1"/>
                </a:solidFill>
              </a:rPr>
            </a:br>
            <a:r>
              <a:rPr lang="nl-NL" sz="31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/>
            </a:r>
            <a:br>
              <a:rPr lang="nl-NL" sz="31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endParaRPr lang="nl-NL" sz="31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3949" y="1124744"/>
            <a:ext cx="1189720" cy="109651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100" y="2780928"/>
            <a:ext cx="7108552" cy="266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16085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oom">
  <a:themeElements>
    <a:clrScheme name="Stroom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Stroom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Grijswaarden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647</TotalTime>
  <Words>127</Words>
  <Application>Microsoft Office PowerPoint</Application>
  <PresentationFormat>Diavoorstelling (4:3)</PresentationFormat>
  <Paragraphs>50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Verdana</vt:lpstr>
      <vt:lpstr>Wingdings 2</vt:lpstr>
      <vt:lpstr>Stroom</vt:lpstr>
      <vt:lpstr>Kandinsky College</vt:lpstr>
      <vt:lpstr>   PBS op KC vmbo 3 waarden: respect veiligheid eerlijkheid  per ruimte gedragsverwachtingen genoteerd en aan leerlingen laten weten </vt:lpstr>
      <vt:lpstr>Zichtbaar…  per ruimte zijn enkele gedragsverwachtingen zichtbaar  bij binnenkomst worden gedragsverwachtingen geprojecteerd op de muur  recente data wordt geprojecteerd in de aula, bij de ingang en in de personeelsruimte </vt:lpstr>
      <vt:lpstr>Werkwijze interventie  onderwerp wordt gekozen (jaarlijks vast, top 3 van collega’s, ouders en leerlingen)  0-meting wordt uitgevoerd  bij minder dan 80% goed: actie  eindmeting wordt uitgevoerd  eventueel herhaling </vt:lpstr>
      <vt:lpstr> Informatie vanuit Magister  (on)geoorloofd te laat  boeken  huiswerk  verwijderd  (on)geoorloofde absentie  </vt:lpstr>
      <vt:lpstr>let op: van negatief naar positief omrekenen </vt:lpstr>
      <vt:lpstr>andere metingen…  afval  gevoel meten m.b.v. een thermometer   </vt:lpstr>
      <vt:lpstr>meten is weten   </vt:lpstr>
      <vt:lpstr>verslaggeving naar informatiebord    </vt:lpstr>
      <vt:lpstr>informatiebord…   </vt:lpstr>
      <vt:lpstr>gevoelsmeting…    </vt:lpstr>
      <vt:lpstr>Dilemma…</vt:lpstr>
    </vt:vector>
  </TitlesOfParts>
  <Company>Kandinsky College Molenhoek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Kandinsky College</dc:title>
  <dc:creator>Systeembeheer</dc:creator>
  <cp:lastModifiedBy>Lika Poiesz</cp:lastModifiedBy>
  <cp:revision>32</cp:revision>
  <cp:lastPrinted>2016-05-11T12:38:12Z</cp:lastPrinted>
  <dcterms:created xsi:type="dcterms:W3CDTF">2011-06-07T11:03:44Z</dcterms:created>
  <dcterms:modified xsi:type="dcterms:W3CDTF">2016-05-11T14:06:43Z</dcterms:modified>
</cp:coreProperties>
</file>