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7" r:id="rId2"/>
    <p:sldId id="256" r:id="rId3"/>
    <p:sldId id="260" r:id="rId4"/>
    <p:sldId id="258" r:id="rId5"/>
    <p:sldId id="262" r:id="rId6"/>
    <p:sldId id="263" r:id="rId7"/>
    <p:sldId id="261" r:id="rId8"/>
    <p:sldId id="259" r:id="rId9"/>
    <p:sldId id="264"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174" autoAdjust="0"/>
  </p:normalViewPr>
  <p:slideViewPr>
    <p:cSldViewPr>
      <p:cViewPr varScale="1">
        <p:scale>
          <a:sx n="50" d="100"/>
          <a:sy n="50" d="100"/>
        </p:scale>
        <p:origin x="1956" y="36"/>
      </p:cViewPr>
      <p:guideLst>
        <p:guide orient="horz" pos="2160"/>
        <p:guide pos="2880"/>
      </p:guideLst>
    </p:cSldViewPr>
  </p:slideViewPr>
  <p:notesTextViewPr>
    <p:cViewPr>
      <p:scale>
        <a:sx n="100" d="100"/>
        <a:sy n="100" d="100"/>
      </p:scale>
      <p:origin x="0" y="-2178"/>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7A0C7E-A2E2-4008-A327-3A42932E140E}" type="datetimeFigureOut">
              <a:rPr lang="nl-NL" smtClean="0"/>
              <a:t>24-1-2017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076C7C-24A8-4349-91F5-BE367192D1AA}" type="slidenum">
              <a:rPr lang="nl-NL" smtClean="0"/>
              <a:t>‹nr.›</a:t>
            </a:fld>
            <a:endParaRPr lang="nl-NL"/>
          </a:p>
        </p:txBody>
      </p:sp>
    </p:spTree>
    <p:extLst>
      <p:ext uri="{BB962C8B-B14F-4D97-AF65-F5344CB8AC3E}">
        <p14:creationId xmlns:p14="http://schemas.microsoft.com/office/powerpoint/2010/main" val="7623242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digitaalpesten.nl/" TargetMode="External"/><Relationship Id="rId7" Type="http://schemas.openxmlformats.org/officeDocument/2006/relationships/hyperlink" Target="http://www.pestweb.nl/"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www.pratenonline.nl/" TargetMode="External"/><Relationship Id="rId5" Type="http://schemas.openxmlformats.org/officeDocument/2006/relationships/hyperlink" Target="http://www.kindertelefoon.nl/" TargetMode="External"/><Relationship Id="rId4" Type="http://schemas.openxmlformats.org/officeDocument/2006/relationships/hyperlink" Target="http://www.meldknop.n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Introductie :</a:t>
            </a:r>
            <a:r>
              <a:rPr lang="nl-NL" baseline="0" dirty="0" smtClean="0"/>
              <a:t> Het i</a:t>
            </a:r>
            <a:r>
              <a:rPr lang="nl-NL" dirty="0" smtClean="0"/>
              <a:t>nternet</a:t>
            </a:r>
            <a:r>
              <a:rPr lang="nl-NL" baseline="0" dirty="0" smtClean="0"/>
              <a:t> en </a:t>
            </a:r>
            <a:r>
              <a:rPr lang="nl-NL" baseline="0" dirty="0" err="1" smtClean="0"/>
              <a:t>social</a:t>
            </a:r>
            <a:r>
              <a:rPr lang="nl-NL" baseline="0" dirty="0" smtClean="0"/>
              <a:t> media bieden veel mogelijkheden. </a:t>
            </a:r>
          </a:p>
          <a:p>
            <a:r>
              <a:rPr lang="nl-NL" baseline="0" dirty="0" smtClean="0"/>
              <a:t>Het staat vol met informatie over van alles en nog wat en je kan hierdoor makkelijk in contact komen met andere. </a:t>
            </a:r>
          </a:p>
          <a:p>
            <a:r>
              <a:rPr lang="nl-NL" baseline="0" dirty="0" smtClean="0"/>
              <a:t>Wat vinden jullie nog meer positief aan </a:t>
            </a:r>
            <a:r>
              <a:rPr lang="nl-NL" baseline="0" dirty="0" err="1" smtClean="0"/>
              <a:t>social</a:t>
            </a:r>
            <a:r>
              <a:rPr lang="nl-NL" baseline="0" dirty="0" smtClean="0"/>
              <a:t> media?</a:t>
            </a:r>
            <a:endParaRPr lang="nl-NL" dirty="0" smtClean="0"/>
          </a:p>
          <a:p>
            <a:r>
              <a:rPr lang="nl-NL" dirty="0" smtClean="0"/>
              <a:t>Van welke </a:t>
            </a:r>
            <a:r>
              <a:rPr lang="nl-NL" dirty="0" err="1" smtClean="0"/>
              <a:t>social</a:t>
            </a:r>
            <a:r>
              <a:rPr lang="nl-NL" dirty="0" smtClean="0"/>
              <a:t> media gebruiken jullie allemaal?</a:t>
            </a:r>
          </a:p>
          <a:p>
            <a:r>
              <a:rPr lang="nl-NL" dirty="0" smtClean="0"/>
              <a:t>-</a:t>
            </a:r>
            <a:r>
              <a:rPr lang="nl-NL" dirty="0" err="1" smtClean="0"/>
              <a:t>ask</a:t>
            </a:r>
            <a:endParaRPr lang="nl-NL" dirty="0" smtClean="0"/>
          </a:p>
          <a:p>
            <a:r>
              <a:rPr lang="nl-NL" dirty="0" smtClean="0"/>
              <a:t>-</a:t>
            </a:r>
            <a:r>
              <a:rPr lang="nl-NL" dirty="0" err="1" smtClean="0"/>
              <a:t>twitter</a:t>
            </a:r>
            <a:endParaRPr lang="nl-NL" dirty="0" smtClean="0"/>
          </a:p>
          <a:p>
            <a:r>
              <a:rPr lang="nl-NL" dirty="0" smtClean="0"/>
              <a:t>-</a:t>
            </a:r>
            <a:r>
              <a:rPr lang="nl-NL" dirty="0" err="1" smtClean="0"/>
              <a:t>what’s</a:t>
            </a:r>
            <a:r>
              <a:rPr lang="nl-NL" baseline="0" dirty="0" smtClean="0"/>
              <a:t> </a:t>
            </a:r>
            <a:r>
              <a:rPr lang="nl-NL" baseline="0" dirty="0" err="1" smtClean="0"/>
              <a:t>app</a:t>
            </a:r>
            <a:endParaRPr lang="nl-NL" baseline="0" dirty="0" smtClean="0"/>
          </a:p>
          <a:p>
            <a:r>
              <a:rPr lang="nl-NL" baseline="0" dirty="0" smtClean="0"/>
              <a:t>-</a:t>
            </a:r>
            <a:r>
              <a:rPr lang="nl-NL" baseline="0" dirty="0" err="1" smtClean="0"/>
              <a:t>youtube</a:t>
            </a:r>
            <a:endParaRPr lang="nl-NL" baseline="0" dirty="0" smtClean="0"/>
          </a:p>
          <a:p>
            <a:r>
              <a:rPr lang="nl-NL" baseline="0" dirty="0" smtClean="0"/>
              <a:t>Etc.</a:t>
            </a:r>
          </a:p>
          <a:p>
            <a:endParaRPr lang="nl-NL" dirty="0" smtClean="0"/>
          </a:p>
          <a:p>
            <a:r>
              <a:rPr lang="nl-NL" dirty="0" smtClean="0"/>
              <a:t>Helaas</a:t>
            </a:r>
            <a:r>
              <a:rPr lang="nl-NL" baseline="0" dirty="0" smtClean="0"/>
              <a:t> gebeuren er ook minder leuke dingen op het internet zoals: Cyberpesten.</a:t>
            </a:r>
          </a:p>
          <a:p>
            <a:endParaRPr lang="nl-NL" baseline="0" dirty="0" smtClean="0"/>
          </a:p>
          <a:p>
            <a:r>
              <a:rPr lang="nl-NL" i="1" baseline="0" dirty="0" smtClean="0"/>
              <a:t>Volgende dia.</a:t>
            </a:r>
            <a:endParaRPr lang="nl-NL" i="1" dirty="0"/>
          </a:p>
        </p:txBody>
      </p:sp>
      <p:sp>
        <p:nvSpPr>
          <p:cNvPr id="4" name="Tijdelijke aanduiding voor dianummer 3"/>
          <p:cNvSpPr>
            <a:spLocks noGrp="1"/>
          </p:cNvSpPr>
          <p:nvPr>
            <p:ph type="sldNum" sz="quarter" idx="10"/>
          </p:nvPr>
        </p:nvSpPr>
        <p:spPr/>
        <p:txBody>
          <a:bodyPr/>
          <a:lstStyle/>
          <a:p>
            <a:fld id="{6E076C7C-24A8-4349-91F5-BE367192D1AA}" type="slidenum">
              <a:rPr lang="nl-NL" smtClean="0"/>
              <a:t>1</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92500" lnSpcReduction="10000"/>
          </a:bodyPr>
          <a:lstStyle/>
          <a:p>
            <a:r>
              <a:rPr lang="nl-NL" dirty="0" smtClean="0"/>
              <a:t>Eerste klik:</a:t>
            </a:r>
            <a:r>
              <a:rPr lang="nl-NL" baseline="0" dirty="0" smtClean="0"/>
              <a:t> plaatje verdwijnt.</a:t>
            </a:r>
          </a:p>
          <a:p>
            <a:r>
              <a:rPr lang="nl-NL" baseline="0" dirty="0" smtClean="0"/>
              <a:t>Tweede klik: Cyberpesten verschijnt.</a:t>
            </a:r>
            <a:endParaRPr lang="nl-NL" dirty="0" smtClean="0"/>
          </a:p>
          <a:p>
            <a:r>
              <a:rPr lang="nl-NL" dirty="0" smtClean="0"/>
              <a:t>Wie</a:t>
            </a:r>
            <a:r>
              <a:rPr lang="nl-NL" baseline="0" dirty="0" smtClean="0"/>
              <a:t> kan vertellen wat cyberpesten precies inhoud?</a:t>
            </a:r>
          </a:p>
          <a:p>
            <a:r>
              <a:rPr lang="nl-NL" i="1" baseline="0" dirty="0" smtClean="0"/>
              <a:t>Input van de leerlingen uit de klas</a:t>
            </a:r>
          </a:p>
          <a:p>
            <a:endParaRPr lang="nl-NL" i="1" baseline="0" dirty="0" smtClean="0"/>
          </a:p>
          <a:p>
            <a:r>
              <a:rPr lang="nl-NL" i="0" baseline="0" dirty="0" smtClean="0"/>
              <a:t>Bij de volgende 3 klikken verschijnt er iedere keer een bepaald aspect van cyberpesten.</a:t>
            </a:r>
          </a:p>
          <a:p>
            <a:endParaRPr lang="nl-NL" baseline="0" dirty="0" smtClean="0"/>
          </a:p>
          <a:p>
            <a:r>
              <a:rPr lang="nl-NL" u="sng" baseline="0" dirty="0" smtClean="0"/>
              <a:t>Informatie voor de leraar:</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Definitie Cyberpesten:</a:t>
            </a:r>
            <a:r>
              <a:rPr lang="nl-NL" sz="1200" i="1" kern="1200" dirty="0" smtClean="0">
                <a:solidFill>
                  <a:schemeClr val="tx1"/>
                </a:solidFill>
                <a:latin typeface="+mn-lt"/>
                <a:ea typeface="+mn-ea"/>
                <a:cs typeface="+mn-cs"/>
              </a:rPr>
              <a:t> “Cyberpesten is een vorm van pesten waarbij </a:t>
            </a:r>
            <a:r>
              <a:rPr lang="nl-NL" sz="1200" i="1" kern="1200" dirty="0" err="1" smtClean="0">
                <a:solidFill>
                  <a:schemeClr val="tx1"/>
                </a:solidFill>
                <a:latin typeface="+mn-lt"/>
                <a:ea typeface="+mn-ea"/>
                <a:cs typeface="+mn-cs"/>
              </a:rPr>
              <a:t>pesters</a:t>
            </a:r>
            <a:r>
              <a:rPr lang="nl-NL" sz="1200" i="1" kern="1200" dirty="0" smtClean="0">
                <a:solidFill>
                  <a:schemeClr val="tx1"/>
                </a:solidFill>
                <a:latin typeface="+mn-lt"/>
                <a:ea typeface="+mn-ea"/>
                <a:cs typeface="+mn-cs"/>
              </a:rPr>
              <a:t> herhaaldelijk gebruik maken van elektronische media zoals internet of mobiele telefonie om iemand kwetsend materiaal toe te zenden of door kwetsende dingen over iemand te verspreiden met de bedoeling op die manier macht over de persoon uit te oefenen. Cyberpesten vindt plaats wanneer een kind of jongere een ander kind of jongere kwelt, bedreigt, lastig valt, vernedert of in verlegenheid brengt door gebruik te maken van digitale technieken. Men spreekt over cyberpesten wanneer er aan beide kanten sprake is van jongeren.”</a:t>
            </a:r>
            <a:endParaRPr lang="nl-NL" sz="1200" kern="1200" dirty="0" smtClean="0">
              <a:solidFill>
                <a:schemeClr val="tx1"/>
              </a:solidFill>
              <a:latin typeface="+mn-lt"/>
              <a:ea typeface="+mn-ea"/>
              <a:cs typeface="+mn-cs"/>
            </a:endParaRPr>
          </a:p>
          <a:p>
            <a:endParaRPr lang="nl-NL" dirty="0" smtClean="0"/>
          </a:p>
          <a:p>
            <a:r>
              <a:rPr lang="nl-NL" sz="1200" kern="1200" dirty="0" smtClean="0">
                <a:solidFill>
                  <a:schemeClr val="tx1"/>
                </a:solidFill>
                <a:latin typeface="+mn-lt"/>
                <a:ea typeface="+mn-ea"/>
                <a:cs typeface="+mn-cs"/>
              </a:rPr>
              <a:t>Bij het definiëren van cyberpesten zijn 3 aspecten van belang. </a:t>
            </a:r>
          </a:p>
          <a:p>
            <a:r>
              <a:rPr lang="nl-NL" sz="1200" kern="1200" dirty="0" smtClean="0">
                <a:solidFill>
                  <a:schemeClr val="tx1"/>
                </a:solidFill>
                <a:latin typeface="+mn-lt"/>
                <a:ea typeface="+mn-ea"/>
                <a:cs typeface="+mn-cs"/>
              </a:rPr>
              <a:t>1.) Het eerste aspect is het middel waardoor het plaatsvindt. Het pesten staat in verband met het gebruik van digitale middelen (computer, telefoon, tablet, </a:t>
            </a:r>
            <a:r>
              <a:rPr lang="nl-NL" sz="1200" kern="1200" dirty="0" err="1" smtClean="0">
                <a:solidFill>
                  <a:schemeClr val="tx1"/>
                </a:solidFill>
                <a:latin typeface="+mn-lt"/>
                <a:ea typeface="+mn-ea"/>
                <a:cs typeface="+mn-cs"/>
              </a:rPr>
              <a:t>WiFi</a:t>
            </a:r>
            <a:r>
              <a:rPr lang="nl-NL" sz="1200" kern="1200" dirty="0" smtClean="0">
                <a:solidFill>
                  <a:schemeClr val="tx1"/>
                </a:solidFill>
                <a:latin typeface="+mn-lt"/>
                <a:ea typeface="+mn-ea"/>
                <a:cs typeface="+mn-cs"/>
              </a:rPr>
              <a:t> digital camera etc.).  </a:t>
            </a:r>
          </a:p>
          <a:p>
            <a:r>
              <a:rPr lang="nl-NL" sz="1200" kern="1200" dirty="0" smtClean="0">
                <a:solidFill>
                  <a:schemeClr val="tx1"/>
                </a:solidFill>
                <a:latin typeface="+mn-lt"/>
                <a:ea typeface="+mn-ea"/>
                <a:cs typeface="+mn-cs"/>
              </a:rPr>
              <a:t>2.) Het tweede aspect is gericht op het beledigen en/of pijn doen van iemand. Er is sprake van een ongelijke machtsverdeling en het slachtoffer wordt negatief benaderd of behandeld- wat een negatief effect tot gevolg heeft (psychisch, emotioneel, sociaal etc.). </a:t>
            </a:r>
          </a:p>
          <a:p>
            <a:r>
              <a:rPr lang="nl-NL" sz="1200" kern="1200" dirty="0" smtClean="0">
                <a:solidFill>
                  <a:schemeClr val="tx1"/>
                </a:solidFill>
                <a:latin typeface="+mn-lt"/>
                <a:ea typeface="+mn-ea"/>
                <a:cs typeface="+mn-cs"/>
              </a:rPr>
              <a:t>3.) Het laatste belangrijke aspect is dat het gedrag wordt herhaald.  Een incident wordt niet meteen beschouwd als pesten. </a:t>
            </a:r>
          </a:p>
          <a:p>
            <a:endParaRPr lang="nl-NL" sz="1200" kern="1200" dirty="0" smtClean="0">
              <a:solidFill>
                <a:schemeClr val="tx1"/>
              </a:solidFill>
              <a:latin typeface="+mn-lt"/>
              <a:ea typeface="+mn-ea"/>
              <a:cs typeface="+mn-cs"/>
            </a:endParaRPr>
          </a:p>
          <a:p>
            <a:r>
              <a:rPr lang="nl-NL" sz="1200" kern="1200" dirty="0" smtClean="0">
                <a:solidFill>
                  <a:schemeClr val="tx1"/>
                </a:solidFill>
                <a:latin typeface="+mn-lt"/>
                <a:ea typeface="+mn-ea"/>
                <a:cs typeface="+mn-cs"/>
              </a:rPr>
              <a:t>Cyberpesten wordt ook wel digitaal pesten, </a:t>
            </a:r>
            <a:r>
              <a:rPr lang="nl-NL" sz="1200" kern="1200" dirty="0" err="1" smtClean="0">
                <a:solidFill>
                  <a:schemeClr val="tx1"/>
                </a:solidFill>
                <a:latin typeface="+mn-lt"/>
                <a:ea typeface="+mn-ea"/>
                <a:cs typeface="+mn-cs"/>
              </a:rPr>
              <a:t>cyberbullying</a:t>
            </a:r>
            <a:r>
              <a:rPr lang="nl-NL" sz="1200" kern="1200" dirty="0" smtClean="0">
                <a:solidFill>
                  <a:schemeClr val="tx1"/>
                </a:solidFill>
                <a:latin typeface="+mn-lt"/>
                <a:ea typeface="+mn-ea"/>
                <a:cs typeface="+mn-cs"/>
              </a:rPr>
              <a:t>,</a:t>
            </a:r>
            <a:r>
              <a:rPr lang="nl-NL" sz="1200" kern="1200" baseline="0" dirty="0" smtClean="0">
                <a:solidFill>
                  <a:schemeClr val="tx1"/>
                </a:solidFill>
                <a:latin typeface="+mn-lt"/>
                <a:ea typeface="+mn-ea"/>
                <a:cs typeface="+mn-cs"/>
              </a:rPr>
              <a:t> </a:t>
            </a:r>
            <a:r>
              <a:rPr lang="nl-NL" sz="1200" kern="1200" baseline="0" dirty="0" err="1" smtClean="0">
                <a:solidFill>
                  <a:schemeClr val="tx1"/>
                </a:solidFill>
                <a:latin typeface="+mn-lt"/>
                <a:ea typeface="+mn-ea"/>
                <a:cs typeface="+mn-cs"/>
              </a:rPr>
              <a:t>internetpesten</a:t>
            </a:r>
            <a:r>
              <a:rPr lang="nl-NL" sz="1200" kern="1200" baseline="0" dirty="0" smtClean="0">
                <a:solidFill>
                  <a:schemeClr val="tx1"/>
                </a:solidFill>
                <a:latin typeface="+mn-lt"/>
                <a:ea typeface="+mn-ea"/>
                <a:cs typeface="+mn-cs"/>
              </a:rPr>
              <a:t> etc. genoemd.</a:t>
            </a:r>
            <a:endParaRPr lang="nl-NL" sz="1200" kern="1200" dirty="0" smtClean="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6E076C7C-24A8-4349-91F5-BE367192D1AA}" type="slidenum">
              <a:rPr lang="nl-NL" smtClean="0"/>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85000" lnSpcReduction="20000"/>
          </a:bodyPr>
          <a:lstStyle/>
          <a:p>
            <a:r>
              <a:rPr lang="nl-NL" dirty="0" smtClean="0"/>
              <a:t>Eerste klik: Hoe kan digitaal pesten</a:t>
            </a:r>
            <a:r>
              <a:rPr lang="nl-NL" baseline="0" dirty="0" smtClean="0"/>
              <a:t> plaats vinden?</a:t>
            </a:r>
          </a:p>
          <a:p>
            <a:r>
              <a:rPr lang="nl-NL" i="1" u="sng" baseline="0" dirty="0" smtClean="0"/>
              <a:t>Input van de leerlingen uit de klas.</a:t>
            </a:r>
          </a:p>
          <a:p>
            <a:endParaRPr lang="nl-NL" sz="200" i="1" baseline="0" dirty="0" smtClean="0"/>
          </a:p>
          <a:p>
            <a:r>
              <a:rPr lang="nl-NL" sz="200" i="0" baseline="0" dirty="0" smtClean="0"/>
              <a:t>Bij de tweede klik komen voorbeelden.</a:t>
            </a:r>
          </a:p>
          <a:p>
            <a:r>
              <a:rPr lang="nl-NL" i="1" baseline="0" dirty="0" smtClean="0">
                <a:solidFill>
                  <a:srgbClr val="FF0000"/>
                </a:solidFill>
              </a:rPr>
              <a:t>Bijv. foto’s/video’s bewerken, foto’s/video’s maken en doorsturen, via een nep profiel, een haat pagina, gemene opmerkingen plaatsen op </a:t>
            </a:r>
            <a:r>
              <a:rPr lang="nl-NL" i="1" baseline="0" dirty="0" err="1" smtClean="0">
                <a:solidFill>
                  <a:srgbClr val="FF0000"/>
                </a:solidFill>
              </a:rPr>
              <a:t>social</a:t>
            </a:r>
            <a:r>
              <a:rPr lang="nl-NL" i="1" baseline="0" dirty="0" smtClean="0">
                <a:solidFill>
                  <a:srgbClr val="FF0000"/>
                </a:solidFill>
              </a:rPr>
              <a:t> media, hacken, schelden, dreigen, afpersing, </a:t>
            </a:r>
            <a:r>
              <a:rPr lang="nl-NL" i="1" baseline="0" dirty="0" err="1" smtClean="0">
                <a:solidFill>
                  <a:srgbClr val="FF0000"/>
                </a:solidFill>
              </a:rPr>
              <a:t>sexting</a:t>
            </a:r>
            <a:r>
              <a:rPr lang="nl-NL" i="1" baseline="0" dirty="0" smtClean="0">
                <a:solidFill>
                  <a:srgbClr val="FF0000"/>
                </a:solidFill>
              </a:rPr>
              <a:t>, roddelen via internet etc.</a:t>
            </a:r>
          </a:p>
          <a:p>
            <a:endParaRPr lang="nl-NL" i="1" baseline="0" dirty="0" smtClean="0">
              <a:solidFill>
                <a:srgbClr val="FF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u="sng" baseline="0" dirty="0" smtClean="0"/>
              <a:t>Informatie voor de leraar:</a:t>
            </a:r>
          </a:p>
          <a:p>
            <a:r>
              <a:rPr lang="nl-NL" sz="1200" kern="1200" dirty="0" smtClean="0">
                <a:solidFill>
                  <a:schemeClr val="tx1"/>
                </a:solidFill>
                <a:latin typeface="+mn-lt"/>
                <a:ea typeface="+mn-ea"/>
                <a:cs typeface="+mn-cs"/>
              </a:rPr>
              <a:t>Je kan onderscheid maken in een directe vorm van cyberpesten en een meer indirecte vorm van cyberpesten. Onder een directe vorm worde acties zoals hacken, uitschelden bedreigen, foto’s doorsturen etc. verstaan. </a:t>
            </a:r>
          </a:p>
          <a:p>
            <a:r>
              <a:rPr lang="nl-NL" sz="1200" kern="1200" dirty="0" smtClean="0">
                <a:solidFill>
                  <a:schemeClr val="tx1"/>
                </a:solidFill>
                <a:latin typeface="+mn-lt"/>
                <a:ea typeface="+mn-ea"/>
                <a:cs typeface="+mn-cs"/>
              </a:rPr>
              <a:t>Onder een indirecte vorm worden acties zoals het aanmaken van een nep profiel, foto’s bewerken, genante informatie verspreiden etc. verstaan. Over het algemeen lijken jongens meer een directere vorm van cyberpesten te gebruiken en meisjes meer een indirecte vorm. </a:t>
            </a:r>
            <a:endParaRPr lang="nl-NL" i="1" baseline="0" dirty="0" smtClean="0">
              <a:solidFill>
                <a:srgbClr val="FF0000"/>
              </a:solidFill>
            </a:endParaRPr>
          </a:p>
          <a:p>
            <a:endParaRPr lang="nl-NL" i="0" baseline="0" dirty="0" smtClean="0">
              <a:solidFill>
                <a:srgbClr val="FF0000"/>
              </a:solidFill>
            </a:endParaRPr>
          </a:p>
          <a:p>
            <a:r>
              <a:rPr lang="nl-NL" i="0" baseline="0" dirty="0" smtClean="0">
                <a:solidFill>
                  <a:srgbClr val="FF0000"/>
                </a:solidFill>
              </a:rPr>
              <a:t>Uitleg over </a:t>
            </a:r>
            <a:r>
              <a:rPr lang="nl-NL" i="0" baseline="0" dirty="0" err="1" smtClean="0">
                <a:solidFill>
                  <a:srgbClr val="FF0000"/>
                </a:solidFill>
              </a:rPr>
              <a:t>Sexting</a:t>
            </a:r>
            <a:r>
              <a:rPr lang="nl-NL" i="0" baseline="0" dirty="0" smtClean="0">
                <a:solidFill>
                  <a:srgbClr val="FF0000"/>
                </a:solidFill>
              </a:rPr>
              <a:t>:</a:t>
            </a:r>
          </a:p>
          <a:p>
            <a:r>
              <a:rPr lang="nl-NL" sz="1200" kern="1200" dirty="0" err="1" smtClean="0">
                <a:solidFill>
                  <a:schemeClr val="tx1"/>
                </a:solidFill>
                <a:latin typeface="+mn-lt"/>
                <a:ea typeface="+mn-ea"/>
                <a:cs typeface="+mn-cs"/>
              </a:rPr>
              <a:t>Sexting</a:t>
            </a:r>
            <a:r>
              <a:rPr lang="nl-NL" sz="1200" kern="1200" baseline="0" dirty="0" smtClean="0">
                <a:solidFill>
                  <a:schemeClr val="tx1"/>
                </a:solidFill>
                <a:latin typeface="+mn-lt"/>
                <a:ea typeface="+mn-ea"/>
                <a:cs typeface="+mn-cs"/>
              </a:rPr>
              <a:t> kan je </a:t>
            </a:r>
            <a:r>
              <a:rPr lang="nl-NL" sz="1200" kern="1200" baseline="0" dirty="0" err="1" smtClean="0">
                <a:solidFill>
                  <a:schemeClr val="tx1"/>
                </a:solidFill>
                <a:latin typeface="+mn-lt"/>
                <a:ea typeface="+mn-ea"/>
                <a:cs typeface="+mn-cs"/>
              </a:rPr>
              <a:t>definieren</a:t>
            </a:r>
            <a:r>
              <a:rPr lang="nl-NL" sz="1200" kern="1200" baseline="0" dirty="0" smtClean="0">
                <a:solidFill>
                  <a:schemeClr val="tx1"/>
                </a:solidFill>
                <a:latin typeface="+mn-lt"/>
                <a:ea typeface="+mn-ea"/>
                <a:cs typeface="+mn-cs"/>
              </a:rPr>
              <a:t> </a:t>
            </a:r>
            <a:r>
              <a:rPr lang="nl-NL" sz="1200" kern="1200" dirty="0" smtClean="0">
                <a:solidFill>
                  <a:schemeClr val="tx1"/>
                </a:solidFill>
                <a:latin typeface="+mn-lt"/>
                <a:ea typeface="+mn-ea"/>
                <a:cs typeface="+mn-cs"/>
              </a:rPr>
              <a:t>als het sturen of ontvangen van seksuele of seksueel getinte foto’s of video’s via een telefoon. Deze term is gekozen om een reeks incidenten te beschrijven waarbij tieners naakt of </a:t>
            </a:r>
            <a:r>
              <a:rPr lang="nl-NL" sz="1200" kern="1200" dirty="0" err="1" smtClean="0">
                <a:solidFill>
                  <a:schemeClr val="tx1"/>
                </a:solidFill>
                <a:latin typeface="+mn-lt"/>
                <a:ea typeface="+mn-ea"/>
                <a:cs typeface="+mn-cs"/>
              </a:rPr>
              <a:t>semi</a:t>
            </a:r>
            <a:r>
              <a:rPr lang="nl-NL" sz="1200" kern="1200" dirty="0" smtClean="0">
                <a:solidFill>
                  <a:schemeClr val="tx1"/>
                </a:solidFill>
                <a:latin typeface="+mn-lt"/>
                <a:ea typeface="+mn-ea"/>
                <a:cs typeface="+mn-cs"/>
              </a:rPr>
              <a:t> naakt (topless) foto’s van zichzelf maakte en doorstuurde via de telefoon. Het is ook mogelijk om die foto’s te versturen via </a:t>
            </a:r>
            <a:r>
              <a:rPr lang="nl-NL" sz="1200" kern="1200" dirty="0" err="1" smtClean="0">
                <a:solidFill>
                  <a:schemeClr val="tx1"/>
                </a:solidFill>
                <a:latin typeface="+mn-lt"/>
                <a:ea typeface="+mn-ea"/>
                <a:cs typeface="+mn-cs"/>
              </a:rPr>
              <a:t>social</a:t>
            </a:r>
            <a:r>
              <a:rPr lang="nl-NL" sz="1200" kern="1200" dirty="0" smtClean="0">
                <a:solidFill>
                  <a:schemeClr val="tx1"/>
                </a:solidFill>
                <a:latin typeface="+mn-lt"/>
                <a:ea typeface="+mn-ea"/>
                <a:cs typeface="+mn-cs"/>
              </a:rPr>
              <a:t> </a:t>
            </a:r>
            <a:r>
              <a:rPr lang="nl-NL" sz="1200" kern="1200" dirty="0" err="1" smtClean="0">
                <a:solidFill>
                  <a:schemeClr val="tx1"/>
                </a:solidFill>
                <a:latin typeface="+mn-lt"/>
                <a:ea typeface="+mn-ea"/>
                <a:cs typeface="+mn-cs"/>
              </a:rPr>
              <a:t>network</a:t>
            </a:r>
            <a:r>
              <a:rPr lang="nl-NL" sz="1200" kern="1200" dirty="0" smtClean="0">
                <a:solidFill>
                  <a:schemeClr val="tx1"/>
                </a:solidFill>
                <a:latin typeface="+mn-lt"/>
                <a:ea typeface="+mn-ea"/>
                <a:cs typeface="+mn-cs"/>
              </a:rPr>
              <a:t> websites, email, chat sites of via de </a:t>
            </a:r>
            <a:r>
              <a:rPr lang="nl-NL" sz="1200" kern="1200" dirty="0" err="1" smtClean="0">
                <a:solidFill>
                  <a:schemeClr val="tx1"/>
                </a:solidFill>
                <a:latin typeface="+mn-lt"/>
                <a:ea typeface="+mn-ea"/>
                <a:cs typeface="+mn-cs"/>
              </a:rPr>
              <a:t>webcam</a:t>
            </a:r>
            <a:r>
              <a:rPr lang="nl-NL" sz="1200" kern="1200" dirty="0" smtClean="0">
                <a:solidFill>
                  <a:schemeClr val="tx1"/>
                </a:solidFill>
                <a:latin typeface="+mn-lt"/>
                <a:ea typeface="+mn-ea"/>
                <a:cs typeface="+mn-cs"/>
              </a:rPr>
              <a:t>. </a:t>
            </a:r>
          </a:p>
          <a:p>
            <a:r>
              <a:rPr lang="nl-NL" sz="1200" kern="1200" dirty="0" smtClean="0">
                <a:solidFill>
                  <a:schemeClr val="tx1"/>
                </a:solidFill>
                <a:latin typeface="+mn-lt"/>
                <a:ea typeface="+mn-ea"/>
                <a:cs typeface="+mn-cs"/>
              </a:rPr>
              <a:t> </a:t>
            </a:r>
          </a:p>
          <a:p>
            <a:r>
              <a:rPr lang="nl-NL" sz="1200" kern="1200" dirty="0" smtClean="0">
                <a:solidFill>
                  <a:schemeClr val="tx1"/>
                </a:solidFill>
                <a:latin typeface="+mn-lt"/>
                <a:ea typeface="+mn-ea"/>
                <a:cs typeface="+mn-cs"/>
              </a:rPr>
              <a:t>De Universiteit van New </a:t>
            </a:r>
            <a:r>
              <a:rPr lang="nl-NL" sz="1200" kern="1200" dirty="0" err="1" smtClean="0">
                <a:solidFill>
                  <a:schemeClr val="tx1"/>
                </a:solidFill>
                <a:latin typeface="+mn-lt"/>
                <a:ea typeface="+mn-ea"/>
                <a:cs typeface="+mn-cs"/>
              </a:rPr>
              <a:t>South</a:t>
            </a:r>
            <a:r>
              <a:rPr lang="nl-NL" sz="1200" kern="1200" dirty="0" smtClean="0">
                <a:solidFill>
                  <a:schemeClr val="tx1"/>
                </a:solidFill>
                <a:latin typeface="+mn-lt"/>
                <a:ea typeface="+mn-ea"/>
                <a:cs typeface="+mn-cs"/>
              </a:rPr>
              <a:t> Wales (2012) hebben </a:t>
            </a:r>
            <a:r>
              <a:rPr lang="nl-NL" sz="1200" kern="1200" dirty="0" err="1" smtClean="0">
                <a:solidFill>
                  <a:schemeClr val="tx1"/>
                </a:solidFill>
                <a:latin typeface="+mn-lt"/>
                <a:ea typeface="+mn-ea"/>
                <a:cs typeface="+mn-cs"/>
              </a:rPr>
              <a:t>sexting</a:t>
            </a:r>
            <a:r>
              <a:rPr lang="nl-NL" sz="1200" kern="1200" dirty="0" smtClean="0">
                <a:solidFill>
                  <a:schemeClr val="tx1"/>
                </a:solidFill>
                <a:latin typeface="+mn-lt"/>
                <a:ea typeface="+mn-ea"/>
                <a:cs typeface="+mn-cs"/>
              </a:rPr>
              <a:t> in 4 belangrijke stadia onderverdeeld:</a:t>
            </a:r>
          </a:p>
          <a:p>
            <a:pPr lvl="0">
              <a:buFont typeface="Wingdings" pitchFamily="2" charset="2"/>
              <a:buChar char="Ø"/>
            </a:pPr>
            <a:r>
              <a:rPr lang="nl-NL" sz="1200" kern="1200" dirty="0" smtClean="0">
                <a:solidFill>
                  <a:schemeClr val="tx1"/>
                </a:solidFill>
                <a:latin typeface="+mn-lt"/>
                <a:ea typeface="+mn-ea"/>
                <a:cs typeface="+mn-cs"/>
              </a:rPr>
              <a:t>Het vragen naar foto of beeld materiaal. </a:t>
            </a:r>
          </a:p>
          <a:p>
            <a:pPr lvl="0">
              <a:buFont typeface="Wingdings" pitchFamily="2" charset="2"/>
              <a:buChar char="Ø"/>
            </a:pPr>
            <a:r>
              <a:rPr lang="nl-NL" sz="1200" kern="1200" dirty="0" smtClean="0">
                <a:solidFill>
                  <a:schemeClr val="tx1"/>
                </a:solidFill>
                <a:latin typeface="+mn-lt"/>
                <a:ea typeface="+mn-ea"/>
                <a:cs typeface="+mn-cs"/>
              </a:rPr>
              <a:t>Het creëren van foto of beeld materiaal.</a:t>
            </a:r>
          </a:p>
          <a:p>
            <a:pPr lvl="0">
              <a:buFont typeface="Wingdings" pitchFamily="2" charset="2"/>
              <a:buChar char="Ø"/>
            </a:pPr>
            <a:r>
              <a:rPr lang="nl-NL" sz="1200" kern="1200" dirty="0" smtClean="0">
                <a:solidFill>
                  <a:schemeClr val="tx1"/>
                </a:solidFill>
                <a:latin typeface="+mn-lt"/>
                <a:ea typeface="+mn-ea"/>
                <a:cs typeface="+mn-cs"/>
              </a:rPr>
              <a:t>Het delen van beeldmateriaal naar de persoon voor wie het bedoelt is (met toestemming).</a:t>
            </a:r>
          </a:p>
          <a:p>
            <a:pPr lvl="0">
              <a:buFont typeface="Wingdings" pitchFamily="2" charset="2"/>
              <a:buChar char="Ø"/>
            </a:pPr>
            <a:r>
              <a:rPr lang="nl-NL" sz="1200" kern="1200" dirty="0" smtClean="0">
                <a:solidFill>
                  <a:schemeClr val="tx1"/>
                </a:solidFill>
                <a:latin typeface="+mn-lt"/>
                <a:ea typeface="+mn-ea"/>
                <a:cs typeface="+mn-cs"/>
              </a:rPr>
              <a:t>Doorsturen van beeld materiaal naar andere (waarvoor het oorspronkelijk niet bedoelt is en zonder toestemming).</a:t>
            </a:r>
          </a:p>
          <a:p>
            <a:pPr lvl="0">
              <a:buFont typeface="Wingdings" pitchFamily="2" charset="2"/>
              <a:buNone/>
            </a:pPr>
            <a:endParaRPr lang="nl-NL" sz="1200" kern="1200" dirty="0" smtClean="0">
              <a:solidFill>
                <a:schemeClr val="tx1"/>
              </a:solidFill>
              <a:latin typeface="+mn-lt"/>
              <a:ea typeface="+mn-ea"/>
              <a:cs typeface="+mn-cs"/>
            </a:endParaRPr>
          </a:p>
          <a:p>
            <a:r>
              <a:rPr lang="nl-NL" sz="1200" kern="1200" dirty="0" smtClean="0">
                <a:solidFill>
                  <a:schemeClr val="tx1"/>
                </a:solidFill>
                <a:latin typeface="+mn-lt"/>
                <a:ea typeface="+mn-ea"/>
                <a:cs typeface="+mn-cs"/>
              </a:rPr>
              <a:t>In veel landen is </a:t>
            </a:r>
            <a:r>
              <a:rPr lang="nl-NL" sz="1200" kern="1200" dirty="0" err="1" smtClean="0">
                <a:solidFill>
                  <a:schemeClr val="tx1"/>
                </a:solidFill>
                <a:latin typeface="+mn-lt"/>
                <a:ea typeface="+mn-ea"/>
                <a:cs typeface="+mn-cs"/>
              </a:rPr>
              <a:t>sexting</a:t>
            </a:r>
            <a:r>
              <a:rPr lang="nl-NL" sz="1200" kern="1200" dirty="0" smtClean="0">
                <a:solidFill>
                  <a:schemeClr val="tx1"/>
                </a:solidFill>
                <a:latin typeface="+mn-lt"/>
                <a:ea typeface="+mn-ea"/>
                <a:cs typeface="+mn-cs"/>
              </a:rPr>
              <a:t> in principe strafbaar. Het maken van beeldmateriaal of verspreiden van beeldmateriaal van jongeren onder de 18 wordt beschouwd als kinderporno en is dus strafbaar. </a:t>
            </a:r>
          </a:p>
          <a:p>
            <a:endParaRPr lang="nl-NL" sz="1200" kern="1200" dirty="0" smtClean="0">
              <a:solidFill>
                <a:schemeClr val="tx1"/>
              </a:solidFill>
              <a:latin typeface="+mn-lt"/>
              <a:ea typeface="+mn-ea"/>
              <a:cs typeface="+mn-cs"/>
            </a:endParaRPr>
          </a:p>
          <a:p>
            <a:endParaRPr lang="nl-NL" sz="1200" kern="1200" dirty="0" smtClean="0">
              <a:solidFill>
                <a:schemeClr val="tx1"/>
              </a:solidFill>
              <a:latin typeface="+mn-lt"/>
              <a:ea typeface="+mn-ea"/>
              <a:cs typeface="+mn-cs"/>
            </a:endParaRPr>
          </a:p>
          <a:p>
            <a:endParaRPr lang="nl-NL" i="0" baseline="0" dirty="0" smtClean="0">
              <a:solidFill>
                <a:srgbClr val="FF0000"/>
              </a:solidFill>
            </a:endParaRPr>
          </a:p>
          <a:p>
            <a:endParaRPr lang="nl-NL" dirty="0"/>
          </a:p>
        </p:txBody>
      </p:sp>
      <p:sp>
        <p:nvSpPr>
          <p:cNvPr id="4" name="Tijdelijke aanduiding voor dianummer 3"/>
          <p:cNvSpPr>
            <a:spLocks noGrp="1"/>
          </p:cNvSpPr>
          <p:nvPr>
            <p:ph type="sldNum" sz="quarter" idx="10"/>
          </p:nvPr>
        </p:nvSpPr>
        <p:spPr/>
        <p:txBody>
          <a:bodyPr/>
          <a:lstStyle/>
          <a:p>
            <a:fld id="{780416C7-A754-4B47-8A24-E233987FAD75}"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u="none" baseline="0" dirty="0" smtClean="0"/>
              <a:t>Klik 1: Vormen van vervelend gedrag online</a:t>
            </a:r>
          </a:p>
          <a:p>
            <a:pPr marL="0" marR="0" indent="0" algn="l" defTabSz="914400" rtl="0" eaLnBrk="1" fontAlgn="auto" latinLnBrk="0" hangingPunct="1">
              <a:lnSpc>
                <a:spcPct val="100000"/>
              </a:lnSpc>
              <a:spcBef>
                <a:spcPts val="0"/>
              </a:spcBef>
              <a:spcAft>
                <a:spcPts val="0"/>
              </a:spcAft>
              <a:buClrTx/>
              <a:buSzTx/>
              <a:buFontTx/>
              <a:buNone/>
              <a:tabLst/>
              <a:defRPr/>
            </a:pPr>
            <a:endParaRPr lang="nl-NL"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u="sng" baseline="0" dirty="0" smtClean="0"/>
              <a:t>Introductie:</a:t>
            </a:r>
          </a:p>
          <a:p>
            <a:pPr marL="0" marR="0" indent="0" algn="l" defTabSz="914400" rtl="0" eaLnBrk="1" fontAlgn="auto" latinLnBrk="0" hangingPunct="1">
              <a:lnSpc>
                <a:spcPct val="100000"/>
              </a:lnSpc>
              <a:spcBef>
                <a:spcPts val="0"/>
              </a:spcBef>
              <a:spcAft>
                <a:spcPts val="0"/>
              </a:spcAft>
              <a:buClrTx/>
              <a:buSzTx/>
              <a:buFontTx/>
              <a:buNone/>
              <a:tabLst/>
              <a:defRPr/>
            </a:pPr>
            <a:r>
              <a:rPr lang="nl-NL" u="none" baseline="0" dirty="0" smtClean="0"/>
              <a:t>Vervelend gedrag online is niet meteen cyberpesten. Zoals eerder benoemt is er pas sprake van cyberpesten als het vaker voorkomt. Toch kan het zijn dat je vervelende dingen online meemaakt die je pijn doen. Deze zijn net zo belangrijk. Net zo als met cyberpesten is het belangrijk dat je dit deelt en met iemand over praat zodat er een oplossing kan komen.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u="sng" baseline="0" dirty="0" smtClean="0"/>
              <a:t>Input leerlingen:</a:t>
            </a:r>
          </a:p>
          <a:p>
            <a:pPr marL="0" marR="0" indent="0" algn="l" defTabSz="914400" rtl="0" eaLnBrk="1" fontAlgn="auto" latinLnBrk="0" hangingPunct="1">
              <a:lnSpc>
                <a:spcPct val="100000"/>
              </a:lnSpc>
              <a:spcBef>
                <a:spcPts val="0"/>
              </a:spcBef>
              <a:spcAft>
                <a:spcPts val="0"/>
              </a:spcAft>
              <a:buClrTx/>
              <a:buSzTx/>
              <a:buFontTx/>
              <a:buNone/>
              <a:tabLst/>
              <a:defRPr/>
            </a:pPr>
            <a:r>
              <a:rPr lang="nl-NL" u="none" baseline="0" dirty="0" smtClean="0"/>
              <a:t>Wat voor vervelende dingen kunnen er allemaal online onderling (jongeren richting jongeren) gebeuren?</a:t>
            </a:r>
          </a:p>
          <a:p>
            <a:pPr marL="0" marR="0" indent="0" algn="l" defTabSz="914400" rtl="0" eaLnBrk="1" fontAlgn="auto" latinLnBrk="0" hangingPunct="1">
              <a:lnSpc>
                <a:spcPct val="100000"/>
              </a:lnSpc>
              <a:spcBef>
                <a:spcPts val="0"/>
              </a:spcBef>
              <a:spcAft>
                <a:spcPts val="0"/>
              </a:spcAft>
              <a:buClrTx/>
              <a:buSzTx/>
              <a:buFontTx/>
              <a:buNone/>
              <a:tabLst/>
              <a:defRPr/>
            </a:pPr>
            <a:endParaRPr lang="nl-NL" u="non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u="none" baseline="0" dirty="0" smtClean="0"/>
              <a:t>Klik 2:</a:t>
            </a:r>
          </a:p>
          <a:p>
            <a:pPr marL="0" marR="0" indent="0" algn="l" defTabSz="914400" rtl="0" eaLnBrk="1" fontAlgn="auto" latinLnBrk="0" hangingPunct="1">
              <a:lnSpc>
                <a:spcPct val="100000"/>
              </a:lnSpc>
              <a:spcBef>
                <a:spcPts val="0"/>
              </a:spcBef>
              <a:spcAft>
                <a:spcPts val="0"/>
              </a:spcAft>
              <a:buClrTx/>
              <a:buSzTx/>
              <a:buFontTx/>
              <a:buNone/>
              <a:tabLst/>
              <a:defRPr/>
            </a:pPr>
            <a:r>
              <a:rPr lang="nl-NL" u="none" baseline="0" dirty="0" smtClean="0"/>
              <a:t>De andere vormen van vervelend gedrag online hebben namen gekregen. Deze zijn:</a:t>
            </a:r>
          </a:p>
          <a:p>
            <a:pPr marL="0" marR="0" indent="0" algn="l" defTabSz="914400" rtl="0" eaLnBrk="1" fontAlgn="auto" latinLnBrk="0" hangingPunct="1">
              <a:lnSpc>
                <a:spcPct val="100000"/>
              </a:lnSpc>
              <a:spcBef>
                <a:spcPts val="0"/>
              </a:spcBef>
              <a:spcAft>
                <a:spcPts val="0"/>
              </a:spcAft>
              <a:buClrTx/>
              <a:buSzTx/>
              <a:buFontTx/>
              <a:buNone/>
              <a:tabLst/>
              <a:defRPr/>
            </a:pPr>
            <a:endParaRPr lang="nl-NL" u="none" baseline="0" dirty="0" smtClean="0"/>
          </a:p>
          <a:p>
            <a:pPr lvl="0"/>
            <a:r>
              <a:rPr lang="nl-NL" sz="1200" u="sng" kern="1200" dirty="0" err="1" smtClean="0">
                <a:solidFill>
                  <a:schemeClr val="tx1"/>
                </a:solidFill>
                <a:latin typeface="+mn-lt"/>
                <a:ea typeface="+mn-ea"/>
                <a:cs typeface="+mn-cs"/>
              </a:rPr>
              <a:t>Cyberteasing</a:t>
            </a:r>
            <a:r>
              <a:rPr lang="nl-NL" sz="1200" u="sng" kern="1200" dirty="0" smtClean="0">
                <a:solidFill>
                  <a:schemeClr val="tx1"/>
                </a:solidFill>
                <a:latin typeface="+mn-lt"/>
                <a:ea typeface="+mn-ea"/>
                <a:cs typeface="+mn-cs"/>
              </a:rPr>
              <a:t> (Cyberplagen):</a:t>
            </a:r>
            <a:r>
              <a:rPr lang="nl-NL" sz="1200" kern="1200" dirty="0" smtClean="0">
                <a:solidFill>
                  <a:schemeClr val="tx1"/>
                </a:solidFill>
                <a:latin typeface="+mn-lt"/>
                <a:ea typeface="+mn-ea"/>
                <a:cs typeface="+mn-cs"/>
              </a:rPr>
              <a:t> Waarbij er een gelijke machtsverhouding is tussen beide. Dit is meer richting plagen.  Je kunt hierbij niet spreken van een dader en een slachtoffer.</a:t>
            </a:r>
          </a:p>
          <a:p>
            <a:pPr lvl="0"/>
            <a:r>
              <a:rPr lang="nl-NL" sz="1200" u="sng" kern="1200" dirty="0" err="1" smtClean="0">
                <a:solidFill>
                  <a:schemeClr val="tx1"/>
                </a:solidFill>
                <a:latin typeface="+mn-lt"/>
                <a:ea typeface="+mn-ea"/>
                <a:cs typeface="+mn-cs"/>
              </a:rPr>
              <a:t>Cyberarguing</a:t>
            </a:r>
            <a:r>
              <a:rPr lang="nl-NL" sz="1200" u="sng" kern="1200" dirty="0" smtClean="0">
                <a:solidFill>
                  <a:schemeClr val="tx1"/>
                </a:solidFill>
                <a:latin typeface="+mn-lt"/>
                <a:ea typeface="+mn-ea"/>
                <a:cs typeface="+mn-cs"/>
              </a:rPr>
              <a:t> (Cyberruzie):</a:t>
            </a:r>
            <a:r>
              <a:rPr lang="nl-NL" sz="1200" kern="1200" dirty="0" smtClean="0">
                <a:solidFill>
                  <a:schemeClr val="tx1"/>
                </a:solidFill>
                <a:latin typeface="+mn-lt"/>
                <a:ea typeface="+mn-ea"/>
                <a:cs typeface="+mn-cs"/>
              </a:rPr>
              <a:t> Waarbij er geen bedoeling is om de ander te kwetsen of te schaden bijv. ruzie via </a:t>
            </a:r>
            <a:r>
              <a:rPr lang="nl-NL" sz="1200" kern="1200" dirty="0" err="1" smtClean="0">
                <a:solidFill>
                  <a:schemeClr val="tx1"/>
                </a:solidFill>
                <a:latin typeface="+mn-lt"/>
                <a:ea typeface="+mn-ea"/>
                <a:cs typeface="+mn-cs"/>
              </a:rPr>
              <a:t>what’s</a:t>
            </a:r>
            <a:r>
              <a:rPr lang="nl-NL" sz="1200" kern="1200" dirty="0" smtClean="0">
                <a:solidFill>
                  <a:schemeClr val="tx1"/>
                </a:solidFill>
                <a:latin typeface="+mn-lt"/>
                <a:ea typeface="+mn-ea"/>
                <a:cs typeface="+mn-cs"/>
              </a:rPr>
              <a:t> </a:t>
            </a:r>
            <a:r>
              <a:rPr lang="nl-NL" sz="1200" kern="1200" dirty="0" err="1" smtClean="0">
                <a:solidFill>
                  <a:schemeClr val="tx1"/>
                </a:solidFill>
                <a:latin typeface="+mn-lt"/>
                <a:ea typeface="+mn-ea"/>
                <a:cs typeface="+mn-cs"/>
              </a:rPr>
              <a:t>app</a:t>
            </a:r>
            <a:r>
              <a:rPr lang="nl-NL" sz="1200" kern="1200" dirty="0" smtClean="0">
                <a:solidFill>
                  <a:schemeClr val="tx1"/>
                </a:solidFill>
                <a:latin typeface="+mn-lt"/>
                <a:ea typeface="+mn-ea"/>
                <a:cs typeface="+mn-cs"/>
              </a:rPr>
              <a:t> of andere sociale media.</a:t>
            </a:r>
          </a:p>
          <a:p>
            <a:pPr lvl="0"/>
            <a:r>
              <a:rPr lang="nl-NL" sz="1200" u="sng" kern="1200" dirty="0" err="1" smtClean="0">
                <a:solidFill>
                  <a:schemeClr val="tx1"/>
                </a:solidFill>
                <a:latin typeface="+mn-lt"/>
                <a:ea typeface="+mn-ea"/>
                <a:cs typeface="+mn-cs"/>
              </a:rPr>
              <a:t>Cyberattacking</a:t>
            </a:r>
            <a:r>
              <a:rPr lang="nl-NL" sz="1200" u="sng" kern="1200" dirty="0" smtClean="0">
                <a:solidFill>
                  <a:schemeClr val="tx1"/>
                </a:solidFill>
                <a:latin typeface="+mn-lt"/>
                <a:ea typeface="+mn-ea"/>
                <a:cs typeface="+mn-cs"/>
              </a:rPr>
              <a:t> (Cyberaanval):</a:t>
            </a:r>
            <a:r>
              <a:rPr lang="nl-NL" sz="1200" kern="1200" dirty="0" smtClean="0">
                <a:solidFill>
                  <a:schemeClr val="tx1"/>
                </a:solidFill>
                <a:latin typeface="+mn-lt"/>
                <a:ea typeface="+mn-ea"/>
                <a:cs typeface="+mn-cs"/>
              </a:rPr>
              <a:t> Daarbij wordt er gesproken over een </a:t>
            </a:r>
            <a:r>
              <a:rPr lang="nl-NL" sz="1200" kern="1200" dirty="0" err="1" smtClean="0">
                <a:solidFill>
                  <a:schemeClr val="tx1"/>
                </a:solidFill>
                <a:latin typeface="+mn-lt"/>
                <a:ea typeface="+mn-ea"/>
                <a:cs typeface="+mn-cs"/>
              </a:rPr>
              <a:t>éénmalig</a:t>
            </a:r>
            <a:r>
              <a:rPr lang="nl-NL" sz="1200" kern="1200" dirty="0" smtClean="0">
                <a:solidFill>
                  <a:schemeClr val="tx1"/>
                </a:solidFill>
                <a:latin typeface="+mn-lt"/>
                <a:ea typeface="+mn-ea"/>
                <a:cs typeface="+mn-cs"/>
              </a:rPr>
              <a:t> ernstig incident, dat dus niet herhaaldelijk voorkomt.  </a:t>
            </a:r>
          </a:p>
          <a:p>
            <a:pPr lvl="0"/>
            <a:r>
              <a:rPr lang="nl-NL" sz="1200" u="sng" kern="1200" dirty="0" err="1" smtClean="0">
                <a:solidFill>
                  <a:schemeClr val="tx1"/>
                </a:solidFill>
                <a:latin typeface="+mn-lt"/>
                <a:ea typeface="+mn-ea"/>
                <a:cs typeface="+mn-cs"/>
              </a:rPr>
              <a:t>Cyberharassment</a:t>
            </a:r>
            <a:r>
              <a:rPr lang="nl-NL" sz="1200" u="sng" kern="1200" dirty="0" smtClean="0">
                <a:solidFill>
                  <a:schemeClr val="tx1"/>
                </a:solidFill>
                <a:latin typeface="+mn-lt"/>
                <a:ea typeface="+mn-ea"/>
                <a:cs typeface="+mn-cs"/>
              </a:rPr>
              <a:t> (Seksuele intimidatie online):</a:t>
            </a:r>
            <a:r>
              <a:rPr lang="nl-NL" sz="1200" kern="1200" dirty="0" smtClean="0">
                <a:solidFill>
                  <a:schemeClr val="tx1"/>
                </a:solidFill>
                <a:latin typeface="+mn-lt"/>
                <a:ea typeface="+mn-ea"/>
                <a:cs typeface="+mn-cs"/>
              </a:rPr>
              <a:t> waarbij minderjarigen gebruik maken van digitale platformen om andere minderjarigen te benaderen met seksuele intenties (zo gauw als er volwassenen betrokken worden, spreekt men eerder over </a:t>
            </a:r>
            <a:r>
              <a:rPr lang="nl-NL" sz="1200" kern="1200" dirty="0" err="1" smtClean="0">
                <a:solidFill>
                  <a:schemeClr val="tx1"/>
                </a:solidFill>
                <a:latin typeface="+mn-lt"/>
                <a:ea typeface="+mn-ea"/>
                <a:cs typeface="+mn-cs"/>
              </a:rPr>
              <a:t>stalken</a:t>
            </a:r>
            <a:r>
              <a:rPr lang="nl-NL" sz="1200" kern="1200" dirty="0" smtClean="0">
                <a:solidFill>
                  <a:schemeClr val="tx1"/>
                </a:solidFill>
                <a:latin typeface="+mn-lt"/>
                <a:ea typeface="+mn-ea"/>
                <a:cs typeface="+mn-cs"/>
              </a:rPr>
              <a:t> of </a:t>
            </a:r>
            <a:r>
              <a:rPr lang="nl-NL" sz="1200" kern="1200" dirty="0" err="1" smtClean="0">
                <a:solidFill>
                  <a:schemeClr val="tx1"/>
                </a:solidFill>
                <a:latin typeface="+mn-lt"/>
                <a:ea typeface="+mn-ea"/>
                <a:cs typeface="+mn-cs"/>
              </a:rPr>
              <a:t>explortation</a:t>
            </a:r>
            <a:r>
              <a:rPr lang="nl-NL" sz="1200" kern="1200" dirty="0" smtClean="0">
                <a:solidFill>
                  <a:schemeClr val="tx1"/>
                </a:solidFill>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nl-NL" u="sng"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u="sng" baseline="0" dirty="0" smtClean="0"/>
              <a:t>Informatie voor de leraar:</a:t>
            </a:r>
            <a:endParaRPr lang="nl-NL" sz="1200" kern="1200" dirty="0" smtClean="0">
              <a:solidFill>
                <a:schemeClr val="tx1"/>
              </a:solidFill>
              <a:latin typeface="+mn-lt"/>
              <a:ea typeface="+mn-ea"/>
              <a:cs typeface="+mn-cs"/>
            </a:endParaRPr>
          </a:p>
          <a:p>
            <a:r>
              <a:rPr lang="nl-NL" sz="1200" kern="1200" dirty="0" smtClean="0">
                <a:solidFill>
                  <a:schemeClr val="tx1"/>
                </a:solidFill>
                <a:latin typeface="+mn-lt"/>
                <a:ea typeface="+mn-ea"/>
                <a:cs typeface="+mn-cs"/>
              </a:rPr>
              <a:t>Wanneer is het negatieve gedrag incidenteel en wanneer is er echt sprake van cyberpesten? </a:t>
            </a:r>
          </a:p>
          <a:p>
            <a:r>
              <a:rPr lang="nl-NL" sz="1200" kern="1200" dirty="0" smtClean="0">
                <a:solidFill>
                  <a:schemeClr val="tx1"/>
                </a:solidFill>
                <a:latin typeface="+mn-lt"/>
                <a:ea typeface="+mn-ea"/>
                <a:cs typeface="+mn-cs"/>
              </a:rPr>
              <a:t>Deze grenzen liggen dicht bij elkaar als je het hebt over cyberpesten en cyberplagen. Een op eerste ogenblik schijnend grapje kan onschuldig lijken, maar totaal anders uitpakken. Zo kan een stiekem gemaakte foto bij het omkleden in de gymzaal onschuldig lijken, maar als deze foto op het internet komt en zich verder verspreidt dan is het geen eenmalig feit meer. </a:t>
            </a:r>
          </a:p>
          <a:p>
            <a:endParaRPr lang="nl-NL" i="1" dirty="0"/>
          </a:p>
        </p:txBody>
      </p:sp>
      <p:sp>
        <p:nvSpPr>
          <p:cNvPr id="4" name="Tijdelijke aanduiding voor dianummer 3"/>
          <p:cNvSpPr>
            <a:spLocks noGrp="1"/>
          </p:cNvSpPr>
          <p:nvPr>
            <p:ph type="sldNum" sz="quarter" idx="10"/>
          </p:nvPr>
        </p:nvSpPr>
        <p:spPr/>
        <p:txBody>
          <a:bodyPr/>
          <a:lstStyle/>
          <a:p>
            <a:fld id="{6E076C7C-24A8-4349-91F5-BE367192D1AA}" type="slidenum">
              <a:rPr lang="nl-NL" smtClean="0"/>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85000" lnSpcReduction="20000"/>
          </a:bodyPr>
          <a:lstStyle/>
          <a:p>
            <a:r>
              <a:rPr lang="nl-NL" u="sng" dirty="0" smtClean="0"/>
              <a:t>Waarom denken</a:t>
            </a:r>
            <a:r>
              <a:rPr lang="nl-NL" u="sng" baseline="0" dirty="0" smtClean="0"/>
              <a:t> jullie dat er online gepest wordt?</a:t>
            </a:r>
          </a:p>
          <a:p>
            <a:r>
              <a:rPr lang="nl-NL" i="1" baseline="0" dirty="0" smtClean="0"/>
              <a:t>Input leerlingen</a:t>
            </a:r>
          </a:p>
          <a:p>
            <a:endParaRPr lang="nl-NL" i="1" baseline="0" dirty="0" smtClean="0"/>
          </a:p>
          <a:p>
            <a:r>
              <a:rPr lang="nl-NL" i="1" baseline="0" dirty="0" smtClean="0"/>
              <a:t>Antwoorden: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i="1" baseline="0" dirty="0" smtClean="0"/>
              <a:t>Klik 1: </a:t>
            </a:r>
            <a:r>
              <a:rPr lang="nl-NL" sz="1200" kern="1200" dirty="0" smtClean="0">
                <a:solidFill>
                  <a:schemeClr val="tx1"/>
                </a:solidFill>
                <a:latin typeface="+mn-lt"/>
                <a:ea typeface="+mn-ea"/>
                <a:cs typeface="+mn-cs"/>
              </a:rPr>
              <a:t>Het  pesten kan  op ieder moment plaats vinden d.m.v. sociale media en digitale apparatuur zoals een </a:t>
            </a:r>
            <a:r>
              <a:rPr lang="nl-NL" sz="1200" kern="1200" dirty="0" err="1" smtClean="0">
                <a:solidFill>
                  <a:schemeClr val="tx1"/>
                </a:solidFill>
                <a:latin typeface="+mn-lt"/>
                <a:ea typeface="+mn-ea"/>
                <a:cs typeface="+mn-cs"/>
              </a:rPr>
              <a:t>smartphone</a:t>
            </a:r>
            <a:r>
              <a:rPr lang="nl-NL" sz="1200" kern="1200" dirty="0" smtClean="0">
                <a:solidFill>
                  <a:schemeClr val="tx1"/>
                </a:solidFill>
                <a:latin typeface="+mn-lt"/>
                <a:ea typeface="+mn-ea"/>
                <a:cs typeface="+mn-cs"/>
              </a:rPr>
              <a:t>. </a:t>
            </a:r>
            <a:endParaRPr lang="nl-NL" i="1"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NL" i="1" baseline="0" dirty="0" smtClean="0"/>
              <a:t>Klik 2: </a:t>
            </a:r>
            <a:r>
              <a:rPr lang="nl-NL" sz="1200" kern="1200" dirty="0" smtClean="0">
                <a:solidFill>
                  <a:schemeClr val="tx1"/>
                </a:solidFill>
                <a:latin typeface="+mn-lt"/>
                <a:ea typeface="+mn-ea"/>
                <a:cs typeface="+mn-cs"/>
              </a:rPr>
              <a:t>Het kan anoniem zijn en onzichtbaar blijven. Er hoeft geen fysiek contact te zijn. </a:t>
            </a:r>
          </a:p>
          <a:p>
            <a:endParaRPr lang="nl-NL" i="1" baseline="0" dirty="0" smtClean="0"/>
          </a:p>
          <a:p>
            <a:endParaRPr lang="nl-NL" baseline="0" dirty="0" smtClean="0"/>
          </a:p>
          <a:p>
            <a:r>
              <a:rPr lang="nl-NL" u="sng" baseline="0" dirty="0" smtClean="0"/>
              <a:t>Klik 3: Wat is het verschil met “gewoon” (traditioneel) pesten?</a:t>
            </a:r>
          </a:p>
          <a:p>
            <a:r>
              <a:rPr lang="nl-NL" i="1" baseline="0" dirty="0" smtClean="0"/>
              <a:t>Input leerlingen</a:t>
            </a:r>
          </a:p>
          <a:p>
            <a:endParaRPr lang="nl-NL" baseline="0" dirty="0" smtClean="0"/>
          </a:p>
          <a:p>
            <a:r>
              <a:rPr lang="nl-NL" i="1" baseline="0" dirty="0" smtClean="0"/>
              <a:t>Antwoorden:</a:t>
            </a:r>
          </a:p>
          <a:p>
            <a:pPr lvl="0">
              <a:buFont typeface="Wingdings" pitchFamily="2" charset="2"/>
              <a:buNone/>
            </a:pPr>
            <a:r>
              <a:rPr lang="nl-NL" sz="1200" kern="1200" dirty="0" smtClean="0">
                <a:solidFill>
                  <a:schemeClr val="tx1"/>
                </a:solidFill>
                <a:latin typeface="+mn-lt"/>
                <a:ea typeface="+mn-ea"/>
                <a:cs typeface="+mn-cs"/>
              </a:rPr>
              <a:t>Klik 4:De bedreigingen en dergelijke komen altijd aan.</a:t>
            </a:r>
          </a:p>
          <a:p>
            <a:pPr lvl="0">
              <a:buFont typeface="Wingdings" pitchFamily="2" charset="2"/>
              <a:buNone/>
            </a:pPr>
            <a:r>
              <a:rPr lang="nl-NL" sz="1200" kern="1200" dirty="0" smtClean="0">
                <a:solidFill>
                  <a:schemeClr val="tx1"/>
                </a:solidFill>
                <a:latin typeface="+mn-lt"/>
                <a:ea typeface="+mn-ea"/>
                <a:cs typeface="+mn-cs"/>
              </a:rPr>
              <a:t>Klik 5:De vernedering of schaamte kan meer mensen bereiken. </a:t>
            </a:r>
          </a:p>
          <a:p>
            <a:pPr lvl="0">
              <a:buFont typeface="Wingdings" pitchFamily="2" charset="2"/>
              <a:buNone/>
            </a:pPr>
            <a:r>
              <a:rPr lang="nl-NL" sz="1200" kern="1200" dirty="0" smtClean="0">
                <a:solidFill>
                  <a:schemeClr val="tx1"/>
                </a:solidFill>
                <a:latin typeface="+mn-lt"/>
                <a:ea typeface="+mn-ea"/>
                <a:cs typeface="+mn-cs"/>
              </a:rPr>
              <a:t>Klik6:</a:t>
            </a:r>
            <a:r>
              <a:rPr lang="nl-NL" sz="1200" kern="1200" baseline="0" dirty="0" smtClean="0">
                <a:solidFill>
                  <a:schemeClr val="tx1"/>
                </a:solidFill>
                <a:latin typeface="+mn-lt"/>
                <a:ea typeface="+mn-ea"/>
                <a:cs typeface="+mn-cs"/>
              </a:rPr>
              <a:t> </a:t>
            </a:r>
            <a:r>
              <a:rPr lang="nl-NL" sz="1200" kern="1200" dirty="0" smtClean="0">
                <a:solidFill>
                  <a:schemeClr val="tx1"/>
                </a:solidFill>
                <a:latin typeface="+mn-lt"/>
                <a:ea typeface="+mn-ea"/>
                <a:cs typeface="+mn-cs"/>
              </a:rPr>
              <a:t>Er kunnen veel meer mensen mee doen met pesten en zich aansluiten bij de pestkop. </a:t>
            </a:r>
          </a:p>
          <a:p>
            <a:endParaRPr lang="nl-NL" baseline="0" dirty="0" smtClean="0"/>
          </a:p>
          <a:p>
            <a:r>
              <a:rPr lang="nl-NL" baseline="0" dirty="0" smtClean="0"/>
              <a:t>Gevaar:</a:t>
            </a:r>
          </a:p>
          <a:p>
            <a:r>
              <a:rPr lang="nl-NL" baseline="0" dirty="0" smtClean="0"/>
              <a:t>Je bent voor de </a:t>
            </a:r>
            <a:r>
              <a:rPr lang="nl-NL" baseline="0" dirty="0" err="1" smtClean="0"/>
              <a:t>pesters</a:t>
            </a:r>
            <a:r>
              <a:rPr lang="nl-NL" baseline="0" dirty="0" smtClean="0"/>
              <a:t> altijd bereikbaar. Ze kunnen je zelfs thuis bereiken. Waardoor je </a:t>
            </a:r>
            <a:r>
              <a:rPr lang="nl-NL" baseline="0" dirty="0" err="1" smtClean="0"/>
              <a:t>je</a:t>
            </a:r>
            <a:r>
              <a:rPr lang="nl-NL" baseline="0" dirty="0" smtClean="0"/>
              <a:t> zelfs thuis niet meer veilig hoeft te voelen.</a:t>
            </a:r>
          </a:p>
          <a:p>
            <a:endParaRPr lang="nl-NL" baseline="0" dirty="0" smtClean="0"/>
          </a:p>
          <a:p>
            <a:r>
              <a:rPr lang="nl-NL" baseline="0" dirty="0" smtClean="0"/>
              <a:t>Klik 7: voorbeeld Amanda </a:t>
            </a:r>
            <a:r>
              <a:rPr lang="nl-NL" baseline="0" dirty="0" err="1" smtClean="0"/>
              <a:t>Todd</a:t>
            </a:r>
            <a:r>
              <a:rPr lang="nl-NL" baseline="0" dirty="0" smtClean="0"/>
              <a:t>.</a:t>
            </a:r>
          </a:p>
          <a:p>
            <a:r>
              <a:rPr lang="nl-NL" baseline="0" dirty="0" smtClean="0"/>
              <a:t>Amanda </a:t>
            </a:r>
            <a:r>
              <a:rPr lang="nl-NL" baseline="0" dirty="0" err="1" smtClean="0"/>
              <a:t>Todd</a:t>
            </a:r>
            <a:r>
              <a:rPr lang="nl-NL" baseline="0" dirty="0" smtClean="0"/>
              <a:t> </a:t>
            </a:r>
            <a:r>
              <a:rPr lang="nl-NL" baseline="0" dirty="0" smtClean="0"/>
              <a:t>is een tiener uit Amerika die online gepest is. Zij heeft uiteindelijk zelfmoord gepleegd. </a:t>
            </a:r>
          </a:p>
          <a:p>
            <a:r>
              <a:rPr lang="nl-NL" baseline="0" dirty="0" smtClean="0"/>
              <a:t>Voor haar dood heeft zij haar verhaal op kaartjes gezet. In de link is dit filmpje te zien.</a:t>
            </a:r>
          </a:p>
          <a:p>
            <a:r>
              <a:rPr lang="nl-NL" baseline="0" dirty="0" smtClean="0"/>
              <a:t>Deze kan in stilte gekeken worden (het filmpje is met Nederlandse ondertiteling).</a:t>
            </a:r>
          </a:p>
          <a:p>
            <a:endParaRPr lang="nl-NL" baseline="0" dirty="0" smtClean="0"/>
          </a:p>
          <a:p>
            <a:r>
              <a:rPr lang="nl-NL" u="sng" baseline="0" dirty="0" smtClean="0"/>
              <a:t>Voor de leraar</a:t>
            </a:r>
          </a:p>
          <a:p>
            <a:r>
              <a:rPr lang="nl-NL" baseline="0" dirty="0" smtClean="0"/>
              <a:t>Na het verhaal het filmpje kort </a:t>
            </a:r>
            <a:r>
              <a:rPr lang="nl-NL" baseline="0" dirty="0" smtClean="0"/>
              <a:t>nabespreken</a:t>
            </a:r>
            <a:r>
              <a:rPr lang="nl-NL" baseline="0" dirty="0" smtClean="0"/>
              <a:t>.</a:t>
            </a:r>
          </a:p>
          <a:p>
            <a:r>
              <a:rPr lang="nl-NL" baseline="0" dirty="0" smtClean="0"/>
              <a:t>Kan leiden tot een korte discussie. Vaak worden meisjes zoals Amanda </a:t>
            </a:r>
            <a:r>
              <a:rPr lang="nl-NL" baseline="0" dirty="0" err="1" smtClean="0"/>
              <a:t>Todd</a:t>
            </a:r>
            <a:r>
              <a:rPr lang="nl-NL" baseline="0" dirty="0" smtClean="0"/>
              <a:t> </a:t>
            </a:r>
            <a:r>
              <a:rPr lang="nl-NL" baseline="0" dirty="0" smtClean="0"/>
              <a:t>als naïef bestempeld.</a:t>
            </a:r>
          </a:p>
          <a:p>
            <a:r>
              <a:rPr lang="nl-NL" baseline="0" dirty="0" smtClean="0"/>
              <a:t>De theorie leert ons dat jongeren de consequenties van hun gedrag nog niet kunnen overzien. Vandaar dat zij impulsief zulke gedragingen kunnen uitvoeren.</a:t>
            </a:r>
          </a:p>
          <a:p>
            <a:endParaRPr lang="nl-NL" dirty="0"/>
          </a:p>
        </p:txBody>
      </p:sp>
      <p:sp>
        <p:nvSpPr>
          <p:cNvPr id="4" name="Tijdelijke aanduiding voor dianummer 3"/>
          <p:cNvSpPr>
            <a:spLocks noGrp="1"/>
          </p:cNvSpPr>
          <p:nvPr>
            <p:ph type="sldNum" sz="quarter" idx="10"/>
          </p:nvPr>
        </p:nvSpPr>
        <p:spPr/>
        <p:txBody>
          <a:bodyPr/>
          <a:lstStyle/>
          <a:p>
            <a:fld id="{780416C7-A754-4B47-8A24-E233987FAD75}"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fontScale="40000" lnSpcReduction="20000"/>
          </a:bodyPr>
          <a:lstStyle/>
          <a:p>
            <a:pPr rtl="0" eaLnBrk="1" latinLnBrk="0" hangingPunct="1"/>
            <a:r>
              <a:rPr lang="nl-NL" sz="1200" kern="1200" dirty="0" smtClean="0">
                <a:solidFill>
                  <a:schemeClr val="tx1"/>
                </a:solidFill>
                <a:latin typeface="+mn-lt"/>
                <a:ea typeface="+mn-ea"/>
                <a:cs typeface="+mn-cs"/>
              </a:rPr>
              <a:t>Klik 1: Als iemand  jou negatief behandelt via </a:t>
            </a:r>
            <a:r>
              <a:rPr lang="nl-NL" sz="1200" kern="1200" dirty="0" err="1" smtClean="0">
                <a:solidFill>
                  <a:schemeClr val="tx1"/>
                </a:solidFill>
                <a:latin typeface="+mn-lt"/>
                <a:ea typeface="+mn-ea"/>
                <a:cs typeface="+mn-cs"/>
              </a:rPr>
              <a:t>social</a:t>
            </a:r>
            <a:r>
              <a:rPr lang="nl-NL" sz="1200" kern="1200" dirty="0" smtClean="0">
                <a:solidFill>
                  <a:schemeClr val="tx1"/>
                </a:solidFill>
                <a:latin typeface="+mn-lt"/>
                <a:ea typeface="+mn-ea"/>
                <a:cs typeface="+mn-cs"/>
              </a:rPr>
              <a:t> media dan kan je </a:t>
            </a:r>
            <a:r>
              <a:rPr lang="nl-NL" sz="1200" kern="1200" dirty="0" err="1" smtClean="0">
                <a:solidFill>
                  <a:schemeClr val="tx1"/>
                </a:solidFill>
                <a:latin typeface="+mn-lt"/>
                <a:ea typeface="+mn-ea"/>
                <a:cs typeface="+mn-cs"/>
              </a:rPr>
              <a:t>je</a:t>
            </a:r>
            <a:r>
              <a:rPr lang="nl-NL" sz="1200" kern="1200" dirty="0" smtClean="0">
                <a:solidFill>
                  <a:schemeClr val="tx1"/>
                </a:solidFill>
                <a:latin typeface="+mn-lt"/>
                <a:ea typeface="+mn-ea"/>
                <a:cs typeface="+mn-cs"/>
              </a:rPr>
              <a:t> anders gaan voelen. </a:t>
            </a:r>
          </a:p>
          <a:p>
            <a:pPr rtl="0" eaLnBrk="1" latinLnBrk="0" hangingPunct="1"/>
            <a:r>
              <a:rPr lang="nl-NL" sz="1200" kern="1200" dirty="0" smtClean="0">
                <a:solidFill>
                  <a:schemeClr val="tx1"/>
                </a:solidFill>
                <a:latin typeface="+mn-lt"/>
                <a:ea typeface="+mn-ea"/>
                <a:cs typeface="+mn-cs"/>
              </a:rPr>
              <a:t>Wat kan er met je gebeuren als je dit meemaakt?</a:t>
            </a:r>
          </a:p>
          <a:p>
            <a:pPr rtl="0" eaLnBrk="1" latinLnBrk="0" hangingPunct="1"/>
            <a:r>
              <a:rPr lang="nl-NL" sz="1200" i="1" kern="1200" dirty="0" smtClean="0">
                <a:solidFill>
                  <a:schemeClr val="tx1"/>
                </a:solidFill>
                <a:latin typeface="+mn-lt"/>
                <a:ea typeface="+mn-ea"/>
                <a:cs typeface="+mn-cs"/>
              </a:rPr>
              <a:t>Eigen input</a:t>
            </a:r>
            <a:r>
              <a:rPr lang="nl-NL" sz="1200" i="1" kern="1200" baseline="0" dirty="0" smtClean="0">
                <a:solidFill>
                  <a:schemeClr val="tx1"/>
                </a:solidFill>
                <a:latin typeface="+mn-lt"/>
                <a:ea typeface="+mn-ea"/>
                <a:cs typeface="+mn-cs"/>
              </a:rPr>
              <a:t> leerlingen</a:t>
            </a:r>
            <a:endParaRPr lang="nl-NL" sz="1200" i="1" kern="1200" dirty="0" smtClean="0">
              <a:solidFill>
                <a:schemeClr val="tx1"/>
              </a:solidFill>
              <a:latin typeface="+mn-lt"/>
              <a:ea typeface="+mn-ea"/>
              <a:cs typeface="+mn-cs"/>
            </a:endParaRPr>
          </a:p>
          <a:p>
            <a:pPr rtl="0" eaLnBrk="1" latinLnBrk="0" hangingPunct="1"/>
            <a:endParaRPr lang="nl-NL" sz="1200" kern="1200" dirty="0" smtClean="0">
              <a:solidFill>
                <a:schemeClr val="tx1"/>
              </a:solidFill>
              <a:latin typeface="+mn-lt"/>
              <a:ea typeface="+mn-ea"/>
              <a:cs typeface="+mn-cs"/>
            </a:endParaRPr>
          </a:p>
          <a:p>
            <a:pPr rtl="0" eaLnBrk="1" latinLnBrk="0" hangingPunct="1"/>
            <a:r>
              <a:rPr lang="nl-NL" sz="1200" kern="1200" dirty="0" smtClean="0">
                <a:solidFill>
                  <a:schemeClr val="tx1"/>
                </a:solidFill>
                <a:latin typeface="+mn-lt"/>
                <a:ea typeface="+mn-ea"/>
                <a:cs typeface="+mn-cs"/>
              </a:rPr>
              <a:t>Klik 2:</a:t>
            </a:r>
          </a:p>
          <a:p>
            <a:pPr rtl="0" eaLnBrk="1" latinLnBrk="0" hangingPunct="1">
              <a:buFont typeface="Wingdings" pitchFamily="2" charset="2"/>
              <a:buChar char="Ø"/>
            </a:pPr>
            <a:r>
              <a:rPr lang="nl-NL" sz="1200" b="0" kern="1200" dirty="0" smtClean="0">
                <a:solidFill>
                  <a:schemeClr val="tx1"/>
                </a:solidFill>
                <a:latin typeface="+mn-lt"/>
                <a:ea typeface="+mn-ea"/>
                <a:cs typeface="+mn-cs"/>
              </a:rPr>
              <a:t>Verdrietig voelen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Alleen voelen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Onveilig voelen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Minder trots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Minder zelfvertrouwen hebben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Meer gespannen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Meer</a:t>
            </a:r>
            <a:r>
              <a:rPr lang="nl-NL" sz="1200" b="0" kern="1200" baseline="0" dirty="0" smtClean="0">
                <a:solidFill>
                  <a:schemeClr val="tx1"/>
                </a:solidFill>
                <a:latin typeface="+mn-lt"/>
                <a:ea typeface="+mn-ea"/>
                <a:cs typeface="+mn-cs"/>
              </a:rPr>
              <a:t> n</a:t>
            </a:r>
            <a:r>
              <a:rPr lang="nl-NL" sz="1200" b="0" kern="1200" dirty="0" smtClean="0">
                <a:solidFill>
                  <a:schemeClr val="tx1"/>
                </a:solidFill>
                <a:latin typeface="+mn-lt"/>
                <a:ea typeface="+mn-ea"/>
                <a:cs typeface="+mn-cs"/>
              </a:rPr>
              <a:t>erveus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Bang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Stress veroorzaken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Boos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Het kan</a:t>
            </a:r>
            <a:r>
              <a:rPr lang="nl-NL" sz="1200" b="0" kern="1200" baseline="0" dirty="0" smtClean="0">
                <a:solidFill>
                  <a:schemeClr val="tx1"/>
                </a:solidFill>
                <a:latin typeface="+mn-lt"/>
                <a:ea typeface="+mn-ea"/>
                <a:cs typeface="+mn-cs"/>
              </a:rPr>
              <a:t> v</a:t>
            </a:r>
            <a:r>
              <a:rPr lang="nl-NL" sz="1200" b="0" kern="1200" dirty="0" smtClean="0">
                <a:solidFill>
                  <a:schemeClr val="tx1"/>
                </a:solidFill>
                <a:latin typeface="+mn-lt"/>
                <a:ea typeface="+mn-ea"/>
                <a:cs typeface="+mn-cs"/>
              </a:rPr>
              <a:t>erwarrend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Verraden voelen</a:t>
            </a:r>
          </a:p>
          <a:p>
            <a:pPr rtl="0" eaLnBrk="1" latinLnBrk="0" hangingPunct="1">
              <a:buFont typeface="Wingdings" pitchFamily="2" charset="2"/>
              <a:buNone/>
            </a:pPr>
            <a:r>
              <a:rPr lang="nl-NL" sz="1200" b="0" i="1" kern="1200" dirty="0" smtClean="0">
                <a:solidFill>
                  <a:schemeClr val="tx1"/>
                </a:solidFill>
                <a:latin typeface="+mn-lt"/>
                <a:ea typeface="+mn-ea"/>
                <a:cs typeface="+mn-cs"/>
              </a:rPr>
              <a:t>Nog een keer klikken om dit </a:t>
            </a:r>
            <a:r>
              <a:rPr lang="nl-NL" sz="1200" b="0" i="1" kern="1200" baseline="0" dirty="0" smtClean="0">
                <a:solidFill>
                  <a:schemeClr val="tx1"/>
                </a:solidFill>
                <a:latin typeface="+mn-lt"/>
                <a:ea typeface="+mn-ea"/>
                <a:cs typeface="+mn-cs"/>
              </a:rPr>
              <a:t>te laten verdwijnen.</a:t>
            </a:r>
            <a:endParaRPr lang="nl-NL" b="0" i="1" dirty="0" smtClean="0"/>
          </a:p>
          <a:p>
            <a:pPr rtl="0" eaLnBrk="1" latinLnBrk="0" hangingPunct="1"/>
            <a:endParaRPr lang="nl-NL"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Klik 3: Deze gevoelens kunnen ook andere problemen veroorzaken</a:t>
            </a:r>
          </a:p>
          <a:p>
            <a:pPr rtl="0" eaLnBrk="1" latinLnBrk="0" hangingPunct="1"/>
            <a:r>
              <a:rPr lang="nl-NL" sz="1200" kern="1200" dirty="0" smtClean="0">
                <a:solidFill>
                  <a:schemeClr val="tx1"/>
                </a:solidFill>
                <a:latin typeface="+mn-lt"/>
                <a:ea typeface="+mn-ea"/>
                <a:cs typeface="+mn-cs"/>
              </a:rPr>
              <a:t>Welke</a:t>
            </a:r>
            <a:r>
              <a:rPr lang="nl-NL" sz="1200" kern="1200" baseline="0" dirty="0" smtClean="0">
                <a:solidFill>
                  <a:schemeClr val="tx1"/>
                </a:solidFill>
                <a:latin typeface="+mn-lt"/>
                <a:ea typeface="+mn-ea"/>
                <a:cs typeface="+mn-cs"/>
              </a:rPr>
              <a:t> problemen zou dit nog meer kunnen veroorzaken?</a:t>
            </a:r>
          </a:p>
          <a:p>
            <a:pPr rtl="0" eaLnBrk="1" latinLnBrk="0" hangingPunct="1"/>
            <a:r>
              <a:rPr lang="nl-NL" sz="1200" i="1" kern="1200" baseline="0" dirty="0" smtClean="0">
                <a:solidFill>
                  <a:schemeClr val="tx1"/>
                </a:solidFill>
                <a:latin typeface="+mn-lt"/>
                <a:ea typeface="+mn-ea"/>
                <a:cs typeface="+mn-cs"/>
              </a:rPr>
              <a:t>Input leerlingen.</a:t>
            </a:r>
          </a:p>
          <a:p>
            <a:pPr rtl="0" eaLnBrk="1" latinLnBrk="0" hangingPunct="1"/>
            <a:endParaRPr lang="nl-NL" sz="1200" i="1" kern="1200" baseline="0" dirty="0" smtClean="0">
              <a:solidFill>
                <a:schemeClr val="tx1"/>
              </a:solidFill>
              <a:latin typeface="+mn-lt"/>
              <a:ea typeface="+mn-ea"/>
              <a:cs typeface="+mn-cs"/>
            </a:endParaRPr>
          </a:p>
          <a:p>
            <a:pPr rtl="0" eaLnBrk="1" latinLnBrk="0" hangingPunct="1"/>
            <a:r>
              <a:rPr lang="nl-NL" sz="1200" i="0" kern="1200" baseline="0" dirty="0" smtClean="0">
                <a:solidFill>
                  <a:schemeClr val="tx1"/>
                </a:solidFill>
                <a:latin typeface="+mn-lt"/>
                <a:ea typeface="+mn-ea"/>
                <a:cs typeface="+mn-cs"/>
              </a:rPr>
              <a:t>Klik 4:</a:t>
            </a:r>
          </a:p>
          <a:p>
            <a:pPr rtl="0" eaLnBrk="1" latinLnBrk="0" hangingPunct="1"/>
            <a:r>
              <a:rPr lang="nl-NL" sz="1200" b="0" u="sng" kern="1200" dirty="0" smtClean="0">
                <a:solidFill>
                  <a:schemeClr val="tx1"/>
                </a:solidFill>
                <a:latin typeface="+mn-lt"/>
                <a:ea typeface="+mn-ea"/>
                <a:cs typeface="+mn-cs"/>
              </a:rPr>
              <a:t>Je kan vaker problemen krijgen op school</a:t>
            </a:r>
            <a:endParaRPr lang="nl-NL" sz="1200" b="0" kern="1200" dirty="0" smtClean="0">
              <a:solidFill>
                <a:schemeClr val="tx1"/>
              </a:solidFill>
              <a:latin typeface="+mn-lt"/>
              <a:ea typeface="+mn-ea"/>
              <a:cs typeface="+mn-cs"/>
            </a:endParaRPr>
          </a:p>
          <a:p>
            <a:pPr rtl="0" eaLnBrk="1" latinLnBrk="0" hangingPunct="1">
              <a:buFont typeface="Wingdings" pitchFamily="2" charset="2"/>
              <a:buChar char="Ø"/>
            </a:pPr>
            <a:r>
              <a:rPr lang="nl-NL" sz="1200" b="0" kern="1200" dirty="0" smtClean="0">
                <a:solidFill>
                  <a:schemeClr val="tx1"/>
                </a:solidFill>
                <a:latin typeface="+mn-lt"/>
                <a:ea typeface="+mn-ea"/>
                <a:cs typeface="+mn-cs"/>
              </a:rPr>
              <a:t>Punten op school kunnen zakken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Spijbelen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Agressiever </a:t>
            </a:r>
            <a:r>
              <a:rPr lang="nl-NL" sz="1200" b="0" kern="1200" dirty="0" smtClean="0">
                <a:solidFill>
                  <a:schemeClr val="tx1"/>
                </a:solidFill>
                <a:latin typeface="+mn-lt"/>
                <a:ea typeface="+mn-ea"/>
                <a:cs typeface="+mn-cs"/>
              </a:rPr>
              <a:t>of vaker boos zijn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Schorsing</a:t>
            </a:r>
          </a:p>
          <a:p>
            <a:pPr rtl="0" eaLnBrk="1" latinLnBrk="0" hangingPunct="1">
              <a:buFont typeface="Wingdings" pitchFamily="2" charset="2"/>
              <a:buChar char="Ø"/>
            </a:pPr>
            <a:r>
              <a:rPr lang="nl-NL" sz="1200" b="0" kern="1200" dirty="0" smtClean="0">
                <a:solidFill>
                  <a:schemeClr val="tx1"/>
                </a:solidFill>
                <a:latin typeface="+mn-lt"/>
                <a:ea typeface="+mn-ea"/>
                <a:cs typeface="+mn-cs"/>
              </a:rPr>
              <a:t>Minder concentratie</a:t>
            </a:r>
            <a:endParaRPr lang="nl-NL" b="0" dirty="0" smtClean="0"/>
          </a:p>
          <a:p>
            <a:pPr rtl="0" eaLnBrk="1" latinLnBrk="0" hangingPunct="1"/>
            <a:endParaRPr lang="nl-NL" sz="1200" b="1" kern="1200" dirty="0" smtClean="0">
              <a:solidFill>
                <a:schemeClr val="tx1"/>
              </a:solidFill>
              <a:latin typeface="+mn-lt"/>
              <a:ea typeface="+mn-ea"/>
              <a:cs typeface="+mn-cs"/>
            </a:endParaRPr>
          </a:p>
          <a:p>
            <a:pPr rtl="0" eaLnBrk="1" latinLnBrk="0" hangingPunct="1"/>
            <a:r>
              <a:rPr lang="nl-NL" sz="1200" b="0" u="sng" kern="1200" dirty="0" smtClean="0">
                <a:solidFill>
                  <a:schemeClr val="tx1"/>
                </a:solidFill>
                <a:latin typeface="+mn-lt"/>
                <a:ea typeface="+mn-ea"/>
                <a:cs typeface="+mn-cs"/>
              </a:rPr>
              <a:t>Je kan meer problemen krijgen thuis</a:t>
            </a:r>
            <a:endParaRPr lang="nl-NL" sz="1200" b="0" kern="1200" dirty="0" smtClean="0">
              <a:solidFill>
                <a:schemeClr val="tx1"/>
              </a:solidFill>
              <a:latin typeface="+mn-lt"/>
              <a:ea typeface="+mn-ea"/>
              <a:cs typeface="+mn-cs"/>
            </a:endParaRPr>
          </a:p>
          <a:p>
            <a:pPr rtl="0" eaLnBrk="1" latinLnBrk="0" hangingPunct="1">
              <a:buFont typeface="Wingdings" pitchFamily="2" charset="2"/>
              <a:buChar char="Ø"/>
            </a:pPr>
            <a:r>
              <a:rPr lang="nl-NL" sz="1200" b="0" kern="1200" dirty="0" smtClean="0">
                <a:solidFill>
                  <a:schemeClr val="tx1"/>
                </a:solidFill>
                <a:latin typeface="+mn-lt"/>
                <a:ea typeface="+mn-ea"/>
                <a:cs typeface="+mn-cs"/>
              </a:rPr>
              <a:t>Meer ruzie</a:t>
            </a:r>
          </a:p>
          <a:p>
            <a:pPr rtl="0" eaLnBrk="1" latinLnBrk="0" hangingPunct="1">
              <a:buFont typeface="Wingdings" pitchFamily="2" charset="2"/>
              <a:buChar char="Ø"/>
            </a:pPr>
            <a:r>
              <a:rPr lang="nl-NL" sz="1200" b="0" kern="1200" dirty="0" smtClean="0">
                <a:solidFill>
                  <a:schemeClr val="tx1"/>
                </a:solidFill>
                <a:latin typeface="+mn-lt"/>
                <a:ea typeface="+mn-ea"/>
                <a:cs typeface="+mn-cs"/>
              </a:rPr>
              <a:t>Weglopen</a:t>
            </a:r>
          </a:p>
          <a:p>
            <a:pPr rtl="0" eaLnBrk="1" latinLnBrk="0" hangingPunct="1">
              <a:buFont typeface="Wingdings" pitchFamily="2" charset="2"/>
              <a:buChar char="Ø"/>
            </a:pPr>
            <a:r>
              <a:rPr lang="nl-NL" sz="1200" b="0" kern="1200" dirty="0" smtClean="0">
                <a:solidFill>
                  <a:schemeClr val="tx1"/>
                </a:solidFill>
                <a:latin typeface="+mn-lt"/>
                <a:ea typeface="+mn-ea"/>
                <a:cs typeface="+mn-cs"/>
              </a:rPr>
              <a:t>Vernielen</a:t>
            </a:r>
            <a:r>
              <a:rPr lang="nl-NL" sz="1200" b="0" kern="1200" baseline="0" dirty="0" smtClean="0">
                <a:solidFill>
                  <a:schemeClr val="tx1"/>
                </a:solidFill>
                <a:latin typeface="+mn-lt"/>
                <a:ea typeface="+mn-ea"/>
                <a:cs typeface="+mn-cs"/>
              </a:rPr>
              <a:t> van spullen</a:t>
            </a:r>
            <a:endParaRPr lang="nl-NL" sz="1200" b="0" kern="1200" dirty="0" smtClean="0">
              <a:solidFill>
                <a:schemeClr val="tx1"/>
              </a:solidFill>
              <a:latin typeface="+mn-lt"/>
              <a:ea typeface="+mn-ea"/>
              <a:cs typeface="+mn-cs"/>
            </a:endParaRPr>
          </a:p>
          <a:p>
            <a:pPr rtl="0" eaLnBrk="1" latinLnBrk="0" hangingPunct="1"/>
            <a:r>
              <a:rPr lang="nl-NL" sz="1200" i="1" kern="1200" dirty="0" smtClean="0">
                <a:solidFill>
                  <a:schemeClr val="tx1"/>
                </a:solidFill>
                <a:latin typeface="+mn-lt"/>
                <a:ea typeface="+mn-ea"/>
                <a:cs typeface="+mn-cs"/>
              </a:rPr>
              <a:t>Nog</a:t>
            </a:r>
            <a:r>
              <a:rPr lang="nl-NL" sz="1200" i="1" kern="1200" baseline="0" dirty="0" smtClean="0">
                <a:solidFill>
                  <a:schemeClr val="tx1"/>
                </a:solidFill>
                <a:latin typeface="+mn-lt"/>
                <a:ea typeface="+mn-ea"/>
                <a:cs typeface="+mn-cs"/>
              </a:rPr>
              <a:t> een keer klikken om dit te laten verdwijnen</a:t>
            </a:r>
            <a:endParaRPr lang="nl-NL" sz="1200" i="1" kern="1200" dirty="0" smtClean="0">
              <a:solidFill>
                <a:schemeClr val="tx1"/>
              </a:solidFill>
              <a:latin typeface="+mn-lt"/>
              <a:ea typeface="+mn-ea"/>
              <a:cs typeface="+mn-cs"/>
            </a:endParaRPr>
          </a:p>
          <a:p>
            <a:pPr rtl="0" eaLnBrk="1" latinLnBrk="0" hangingPunct="1"/>
            <a:endParaRPr lang="nl-NL" sz="1200" kern="1200" dirty="0" smtClean="0">
              <a:solidFill>
                <a:schemeClr val="tx1"/>
              </a:solidFill>
              <a:latin typeface="+mn-lt"/>
              <a:ea typeface="+mn-ea"/>
              <a:cs typeface="+mn-cs"/>
            </a:endParaRPr>
          </a:p>
          <a:p>
            <a:pPr rtl="0" eaLnBrk="1" latinLnBrk="0" hangingPunct="1"/>
            <a:r>
              <a:rPr lang="nl-NL" sz="1200" u="sng" kern="1200" dirty="0" smtClean="0">
                <a:solidFill>
                  <a:schemeClr val="tx1"/>
                </a:solidFill>
                <a:latin typeface="+mn-lt"/>
                <a:ea typeface="+mn-ea"/>
                <a:cs typeface="+mn-cs"/>
              </a:rPr>
              <a:t>Informatie voor de leraar</a:t>
            </a:r>
          </a:p>
          <a:p>
            <a:pPr lvl="0"/>
            <a:r>
              <a:rPr lang="nl-NL" sz="1200" kern="1200" dirty="0" smtClean="0">
                <a:solidFill>
                  <a:schemeClr val="tx1"/>
                </a:solidFill>
                <a:latin typeface="+mn-lt"/>
                <a:ea typeface="+mn-ea"/>
                <a:cs typeface="+mn-cs"/>
              </a:rPr>
              <a:t>Wat voor invloed heeft cyberpesten op je gevoel, lichaam of omgeving?</a:t>
            </a:r>
          </a:p>
          <a:p>
            <a:r>
              <a:rPr lang="nl-NL" sz="1200" kern="1200" dirty="0" smtClean="0">
                <a:solidFill>
                  <a:schemeClr val="tx1"/>
                </a:solidFill>
                <a:latin typeface="+mn-lt"/>
                <a:ea typeface="+mn-ea"/>
                <a:cs typeface="+mn-cs"/>
              </a:rPr>
              <a:t> </a:t>
            </a:r>
          </a:p>
          <a:p>
            <a:r>
              <a:rPr lang="nl-NL" sz="1200" kern="1200" dirty="0" smtClean="0">
                <a:solidFill>
                  <a:schemeClr val="tx1"/>
                </a:solidFill>
                <a:latin typeface="+mn-lt"/>
                <a:ea typeface="+mn-ea"/>
                <a:cs typeface="+mn-cs"/>
              </a:rPr>
              <a:t>Een aantal effecten opgesomd:</a:t>
            </a:r>
          </a:p>
          <a:p>
            <a:pPr lvl="0">
              <a:buFont typeface="Wingdings" pitchFamily="2" charset="2"/>
              <a:buChar char="Ø"/>
            </a:pPr>
            <a:r>
              <a:rPr lang="nl-NL" sz="1200" kern="1200" dirty="0" smtClean="0">
                <a:solidFill>
                  <a:schemeClr val="tx1"/>
                </a:solidFill>
                <a:latin typeface="+mn-lt"/>
                <a:ea typeface="+mn-ea"/>
                <a:cs typeface="+mn-cs"/>
              </a:rPr>
              <a:t>Gefrustreerd</a:t>
            </a:r>
          </a:p>
          <a:p>
            <a:pPr lvl="0">
              <a:buFont typeface="Wingdings" pitchFamily="2" charset="2"/>
              <a:buChar char="Ø"/>
            </a:pPr>
            <a:r>
              <a:rPr lang="nl-NL" sz="1200" kern="1200" dirty="0" smtClean="0">
                <a:solidFill>
                  <a:schemeClr val="tx1"/>
                </a:solidFill>
                <a:latin typeface="+mn-lt"/>
                <a:ea typeface="+mn-ea"/>
                <a:cs typeface="+mn-cs"/>
              </a:rPr>
              <a:t>Boos</a:t>
            </a:r>
          </a:p>
          <a:p>
            <a:pPr lvl="0">
              <a:buFont typeface="Wingdings" pitchFamily="2" charset="2"/>
              <a:buChar char="Ø"/>
            </a:pPr>
            <a:r>
              <a:rPr lang="nl-NL" sz="1200" kern="1200" dirty="0" smtClean="0">
                <a:solidFill>
                  <a:schemeClr val="tx1"/>
                </a:solidFill>
                <a:latin typeface="+mn-lt"/>
                <a:ea typeface="+mn-ea"/>
                <a:cs typeface="+mn-cs"/>
              </a:rPr>
              <a:t>Verraden voelen</a:t>
            </a:r>
          </a:p>
          <a:p>
            <a:pPr lvl="0">
              <a:buFont typeface="Wingdings" pitchFamily="2" charset="2"/>
              <a:buChar char="Ø"/>
            </a:pPr>
            <a:r>
              <a:rPr lang="nl-NL" sz="1200" kern="1200" dirty="0" smtClean="0">
                <a:solidFill>
                  <a:schemeClr val="tx1"/>
                </a:solidFill>
                <a:latin typeface="+mn-lt"/>
                <a:ea typeface="+mn-ea"/>
                <a:cs typeface="+mn-cs"/>
              </a:rPr>
              <a:t>Verdrietig</a:t>
            </a:r>
          </a:p>
          <a:p>
            <a:pPr lvl="0">
              <a:buFont typeface="Wingdings" pitchFamily="2" charset="2"/>
              <a:buChar char="Ø"/>
            </a:pPr>
            <a:r>
              <a:rPr lang="nl-NL" sz="1200" kern="1200" dirty="0" smtClean="0">
                <a:solidFill>
                  <a:schemeClr val="tx1"/>
                </a:solidFill>
                <a:latin typeface="+mn-lt"/>
                <a:ea typeface="+mn-ea"/>
                <a:cs typeface="+mn-cs"/>
              </a:rPr>
              <a:t>Angst (Bijv. bang om naar school te gaan, bang naar buiten toe te gaan)</a:t>
            </a:r>
          </a:p>
          <a:p>
            <a:pPr lvl="0">
              <a:buFont typeface="Wingdings" pitchFamily="2" charset="2"/>
              <a:buChar char="Ø"/>
            </a:pPr>
            <a:r>
              <a:rPr lang="nl-NL" sz="1200" kern="1200" dirty="0" smtClean="0">
                <a:solidFill>
                  <a:schemeClr val="tx1"/>
                </a:solidFill>
                <a:latin typeface="+mn-lt"/>
                <a:ea typeface="+mn-ea"/>
                <a:cs typeface="+mn-cs"/>
              </a:rPr>
              <a:t>Verwardheid</a:t>
            </a:r>
          </a:p>
          <a:p>
            <a:pPr lvl="0">
              <a:buFont typeface="Wingdings" pitchFamily="2" charset="2"/>
              <a:buChar char="Ø"/>
            </a:pPr>
            <a:r>
              <a:rPr lang="nl-NL" sz="1200" kern="1200" dirty="0" smtClean="0">
                <a:solidFill>
                  <a:schemeClr val="tx1"/>
                </a:solidFill>
                <a:latin typeface="+mn-lt"/>
                <a:ea typeface="+mn-ea"/>
                <a:cs typeface="+mn-cs"/>
              </a:rPr>
              <a:t>Depressief</a:t>
            </a:r>
          </a:p>
          <a:p>
            <a:pPr lvl="0">
              <a:buFont typeface="Wingdings" pitchFamily="2" charset="2"/>
              <a:buChar char="Ø"/>
            </a:pPr>
            <a:r>
              <a:rPr lang="nl-NL" sz="1200" kern="1200" dirty="0" smtClean="0">
                <a:solidFill>
                  <a:schemeClr val="tx1"/>
                </a:solidFill>
                <a:latin typeface="+mn-lt"/>
                <a:ea typeface="+mn-ea"/>
                <a:cs typeface="+mn-cs"/>
              </a:rPr>
              <a:t>Stress</a:t>
            </a:r>
          </a:p>
          <a:p>
            <a:pPr lvl="0">
              <a:buFont typeface="Wingdings" pitchFamily="2" charset="2"/>
              <a:buChar char="Ø"/>
            </a:pPr>
            <a:r>
              <a:rPr lang="nl-NL" sz="1200" kern="1200" dirty="0" smtClean="0">
                <a:solidFill>
                  <a:schemeClr val="tx1"/>
                </a:solidFill>
                <a:latin typeface="+mn-lt"/>
                <a:ea typeface="+mn-ea"/>
                <a:cs typeface="+mn-cs"/>
              </a:rPr>
              <a:t>Gespannen</a:t>
            </a:r>
          </a:p>
          <a:p>
            <a:pPr lvl="0">
              <a:buFont typeface="Wingdings" pitchFamily="2" charset="2"/>
              <a:buChar char="Ø"/>
            </a:pPr>
            <a:r>
              <a:rPr lang="nl-NL" sz="1200" kern="1200" dirty="0" smtClean="0">
                <a:solidFill>
                  <a:schemeClr val="tx1"/>
                </a:solidFill>
                <a:latin typeface="+mn-lt"/>
                <a:ea typeface="+mn-ea"/>
                <a:cs typeface="+mn-cs"/>
              </a:rPr>
              <a:t>Eenzaamheid</a:t>
            </a:r>
          </a:p>
          <a:p>
            <a:pPr lvl="0">
              <a:buFont typeface="Wingdings" pitchFamily="2" charset="2"/>
              <a:buChar char="Ø"/>
            </a:pPr>
            <a:r>
              <a:rPr lang="nl-NL" sz="1200" kern="1200" dirty="0" smtClean="0">
                <a:solidFill>
                  <a:schemeClr val="tx1"/>
                </a:solidFill>
                <a:latin typeface="+mn-lt"/>
                <a:ea typeface="+mn-ea"/>
                <a:cs typeface="+mn-cs"/>
              </a:rPr>
              <a:t>Academische problemen (Bijv. lagere punten)</a:t>
            </a:r>
          </a:p>
          <a:p>
            <a:pPr lvl="0">
              <a:buFont typeface="Wingdings" pitchFamily="2" charset="2"/>
              <a:buChar char="Ø"/>
            </a:pPr>
            <a:r>
              <a:rPr lang="nl-NL" sz="1200" kern="1200" dirty="0" smtClean="0">
                <a:solidFill>
                  <a:schemeClr val="tx1"/>
                </a:solidFill>
                <a:latin typeface="+mn-lt"/>
                <a:ea typeface="+mn-ea"/>
                <a:cs typeface="+mn-cs"/>
              </a:rPr>
              <a:t>Concentratieproblemen</a:t>
            </a:r>
          </a:p>
          <a:p>
            <a:pPr lvl="0">
              <a:buFont typeface="Wingdings" pitchFamily="2" charset="2"/>
              <a:buChar char="Ø"/>
            </a:pPr>
            <a:r>
              <a:rPr lang="nl-NL" sz="1200" kern="1200" dirty="0" smtClean="0">
                <a:solidFill>
                  <a:schemeClr val="tx1"/>
                </a:solidFill>
                <a:latin typeface="+mn-lt"/>
                <a:ea typeface="+mn-ea"/>
                <a:cs typeface="+mn-cs"/>
              </a:rPr>
              <a:t>Schaamte</a:t>
            </a:r>
          </a:p>
          <a:p>
            <a:pPr lvl="0">
              <a:buFont typeface="Wingdings" pitchFamily="2" charset="2"/>
              <a:buChar char="Ø"/>
            </a:pPr>
            <a:r>
              <a:rPr lang="nl-NL" sz="1200" kern="1200" dirty="0" smtClean="0">
                <a:solidFill>
                  <a:schemeClr val="tx1"/>
                </a:solidFill>
                <a:latin typeface="+mn-lt"/>
                <a:ea typeface="+mn-ea"/>
                <a:cs typeface="+mn-cs"/>
              </a:rPr>
              <a:t>Problemen in de persoonlijke leefsfeer (Bijv. sneller ruzie thuis)</a:t>
            </a:r>
          </a:p>
          <a:p>
            <a:pPr lvl="0">
              <a:buFont typeface="Wingdings" pitchFamily="2" charset="2"/>
              <a:buChar char="Ø"/>
            </a:pPr>
            <a:r>
              <a:rPr lang="nl-NL" sz="1200" kern="1200" dirty="0" smtClean="0">
                <a:solidFill>
                  <a:schemeClr val="tx1"/>
                </a:solidFill>
                <a:latin typeface="+mn-lt"/>
                <a:ea typeface="+mn-ea"/>
                <a:cs typeface="+mn-cs"/>
              </a:rPr>
              <a:t>Agressie uiten op spullen</a:t>
            </a:r>
          </a:p>
          <a:p>
            <a:pPr lvl="0">
              <a:buFont typeface="Wingdings" pitchFamily="2" charset="2"/>
              <a:buChar char="Ø"/>
            </a:pPr>
            <a:r>
              <a:rPr lang="nl-NL" sz="1200" kern="1200" dirty="0" smtClean="0">
                <a:solidFill>
                  <a:schemeClr val="tx1"/>
                </a:solidFill>
                <a:latin typeface="+mn-lt"/>
                <a:ea typeface="+mn-ea"/>
                <a:cs typeface="+mn-cs"/>
              </a:rPr>
              <a:t>Een laag zelfwaarde</a:t>
            </a:r>
          </a:p>
          <a:p>
            <a:pPr lvl="0">
              <a:buFont typeface="Wingdings" pitchFamily="2" charset="2"/>
              <a:buChar char="Ø"/>
            </a:pPr>
            <a:r>
              <a:rPr lang="nl-NL" sz="1200" kern="1200" dirty="0" smtClean="0">
                <a:solidFill>
                  <a:schemeClr val="tx1"/>
                </a:solidFill>
                <a:latin typeface="+mn-lt"/>
                <a:ea typeface="+mn-ea"/>
                <a:cs typeface="+mn-cs"/>
              </a:rPr>
              <a:t>Laag zelfvertrouwen</a:t>
            </a:r>
          </a:p>
          <a:p>
            <a:pPr lvl="0">
              <a:buFont typeface="Wingdings" pitchFamily="2" charset="2"/>
              <a:buChar char="Ø"/>
            </a:pPr>
            <a:r>
              <a:rPr lang="nl-NL" sz="1200" kern="1200" dirty="0" smtClean="0">
                <a:solidFill>
                  <a:schemeClr val="tx1"/>
                </a:solidFill>
                <a:latin typeface="+mn-lt"/>
                <a:ea typeface="+mn-ea"/>
                <a:cs typeface="+mn-cs"/>
              </a:rPr>
              <a:t>Suïcidale gedachten</a:t>
            </a:r>
          </a:p>
          <a:p>
            <a:pPr lvl="0">
              <a:buFont typeface="Wingdings" pitchFamily="2" charset="2"/>
              <a:buChar char="Ø"/>
            </a:pPr>
            <a:r>
              <a:rPr lang="nl-NL" sz="1200" kern="1200" dirty="0" smtClean="0">
                <a:solidFill>
                  <a:schemeClr val="tx1"/>
                </a:solidFill>
                <a:latin typeface="+mn-lt"/>
                <a:ea typeface="+mn-ea"/>
                <a:cs typeface="+mn-cs"/>
              </a:rPr>
              <a:t>Geen zin meer in school</a:t>
            </a:r>
          </a:p>
          <a:p>
            <a:pPr lvl="0">
              <a:buFont typeface="Wingdings" pitchFamily="2" charset="2"/>
              <a:buChar char="Ø"/>
            </a:pPr>
            <a:r>
              <a:rPr lang="nl-NL" sz="1200" kern="1200" dirty="0" smtClean="0">
                <a:solidFill>
                  <a:schemeClr val="tx1"/>
                </a:solidFill>
                <a:latin typeface="+mn-lt"/>
                <a:ea typeface="+mn-ea"/>
                <a:cs typeface="+mn-cs"/>
              </a:rPr>
              <a:t>Slapeloosheid</a:t>
            </a:r>
          </a:p>
          <a:p>
            <a:pPr rtl="0" eaLnBrk="1" latinLnBrk="0" hangingPunct="1"/>
            <a:endParaRPr lang="nl-NL" sz="1200" kern="1200" dirty="0" smtClean="0">
              <a:solidFill>
                <a:schemeClr val="tx1"/>
              </a:solidFill>
              <a:latin typeface="+mn-lt"/>
              <a:ea typeface="+mn-ea"/>
              <a:cs typeface="+mn-cs"/>
            </a:endParaRPr>
          </a:p>
          <a:p>
            <a:pPr rtl="0" eaLnBrk="1" latinLnBrk="0" hangingPunct="1"/>
            <a:endParaRPr lang="nl-NL" sz="1200" kern="1200" dirty="0" smtClean="0">
              <a:solidFill>
                <a:schemeClr val="tx1"/>
              </a:solidFill>
              <a:latin typeface="+mn-lt"/>
              <a:ea typeface="+mn-ea"/>
              <a:cs typeface="+mn-cs"/>
            </a:endParaRPr>
          </a:p>
          <a:p>
            <a:pPr rtl="0" eaLnBrk="1" latinLnBrk="0" hangingPunct="1"/>
            <a:endParaRPr lang="nl-NL" sz="1200" kern="1200" dirty="0" smtClean="0">
              <a:solidFill>
                <a:schemeClr val="tx1"/>
              </a:solidFill>
              <a:latin typeface="+mn-lt"/>
              <a:ea typeface="+mn-ea"/>
              <a:cs typeface="+mn-cs"/>
            </a:endParaRPr>
          </a:p>
          <a:p>
            <a:pPr rtl="0" eaLnBrk="1" latinLnBrk="0" hangingPunct="1"/>
            <a:endParaRPr lang="nl-NL" sz="1200" kern="1200" dirty="0" smtClean="0">
              <a:solidFill>
                <a:schemeClr val="tx1"/>
              </a:solidFill>
              <a:latin typeface="+mn-lt"/>
              <a:ea typeface="+mn-ea"/>
              <a:cs typeface="+mn-cs"/>
            </a:endParaRPr>
          </a:p>
          <a:p>
            <a:pPr rtl="0" eaLnBrk="1" latinLnBrk="0" hangingPunct="1"/>
            <a:endParaRPr lang="nl-NL" sz="1200" kern="120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780416C7-A754-4B47-8A24-E233987FAD75}"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Waar kunnen de leerlingen</a:t>
            </a:r>
            <a:r>
              <a:rPr lang="nl-NL" baseline="0" dirty="0" smtClean="0"/>
              <a:t> hulp zoeken als ze een negatieve ervaring online hebben gehad?</a:t>
            </a:r>
          </a:p>
          <a:p>
            <a:r>
              <a:rPr lang="nl-NL" i="1" baseline="0" dirty="0" smtClean="0"/>
              <a:t>Eigen input leerlingen</a:t>
            </a:r>
          </a:p>
          <a:p>
            <a:endParaRPr lang="nl-NL" sz="1200" i="1" kern="1200" baseline="0" dirty="0" smtClean="0">
              <a:solidFill>
                <a:schemeClr val="tx1"/>
              </a:solidFill>
              <a:latin typeface="+mn-lt"/>
              <a:ea typeface="+mn-ea"/>
              <a:cs typeface="+mn-cs"/>
            </a:endParaRPr>
          </a:p>
          <a:p>
            <a:r>
              <a:rPr lang="nl-NL" sz="1200" i="1" kern="1200" baseline="0" dirty="0" smtClean="0">
                <a:solidFill>
                  <a:schemeClr val="tx1"/>
                </a:solidFill>
                <a:latin typeface="+mn-lt"/>
                <a:ea typeface="+mn-ea"/>
                <a:cs typeface="+mn-cs"/>
              </a:rPr>
              <a:t>Klik 1:</a:t>
            </a:r>
            <a:r>
              <a:rPr lang="nl-NL" sz="1200" kern="1200" dirty="0" smtClean="0">
                <a:solidFill>
                  <a:schemeClr val="tx1"/>
                </a:solidFill>
                <a:latin typeface="+mn-lt"/>
                <a:ea typeface="+mn-ea"/>
                <a:cs typeface="+mn-cs"/>
              </a:rPr>
              <a:t> </a:t>
            </a:r>
          </a:p>
          <a:p>
            <a:pPr lvl="0">
              <a:buFont typeface="Wingdings" pitchFamily="2" charset="2"/>
              <a:buChar char="Ø"/>
            </a:pPr>
            <a:r>
              <a:rPr lang="nl-NL" sz="1200" i="1" kern="1200" dirty="0" smtClean="0">
                <a:solidFill>
                  <a:schemeClr val="tx1"/>
                </a:solidFill>
                <a:latin typeface="+mn-lt"/>
                <a:ea typeface="+mn-ea"/>
                <a:cs typeface="+mn-cs"/>
              </a:rPr>
              <a:t>Ouders/vrienden/mentor/familie</a:t>
            </a:r>
            <a:endParaRPr lang="nl-NL" sz="1200" kern="1200" dirty="0" smtClean="0">
              <a:solidFill>
                <a:schemeClr val="tx1"/>
              </a:solidFill>
              <a:latin typeface="+mn-lt"/>
              <a:ea typeface="+mn-ea"/>
              <a:cs typeface="+mn-cs"/>
            </a:endParaRPr>
          </a:p>
          <a:p>
            <a:pPr lvl="0">
              <a:buFont typeface="Wingdings" pitchFamily="2" charset="2"/>
              <a:buChar char="Ø"/>
            </a:pPr>
            <a:r>
              <a:rPr lang="nl-NL" sz="1200" i="1" u="sng" kern="1200" dirty="0" err="1" smtClean="0">
                <a:solidFill>
                  <a:schemeClr val="tx1"/>
                </a:solidFill>
                <a:latin typeface="+mn-lt"/>
                <a:ea typeface="+mn-ea"/>
                <a:cs typeface="+mn-cs"/>
                <a:hlinkClick r:id="rId3"/>
              </a:rPr>
              <a:t>www.digitaalpesten.nl</a:t>
            </a:r>
            <a:endParaRPr lang="nl-NL" sz="1200" kern="1200" dirty="0" smtClean="0">
              <a:solidFill>
                <a:schemeClr val="tx1"/>
              </a:solidFill>
              <a:latin typeface="+mn-lt"/>
              <a:ea typeface="+mn-ea"/>
              <a:cs typeface="+mn-cs"/>
            </a:endParaRPr>
          </a:p>
          <a:p>
            <a:pPr lvl="0">
              <a:buFont typeface="Wingdings" pitchFamily="2" charset="2"/>
              <a:buChar char="Ø"/>
            </a:pPr>
            <a:r>
              <a:rPr lang="nl-NL" sz="1200" i="1" u="sng" kern="1200" dirty="0" err="1" smtClean="0">
                <a:solidFill>
                  <a:schemeClr val="tx1"/>
                </a:solidFill>
                <a:latin typeface="+mn-lt"/>
                <a:ea typeface="+mn-ea"/>
                <a:cs typeface="+mn-cs"/>
                <a:hlinkClick r:id="rId4"/>
              </a:rPr>
              <a:t>www.meldknop.nl</a:t>
            </a:r>
            <a:endParaRPr lang="nl-NL" sz="1200" kern="1200" dirty="0" smtClean="0">
              <a:solidFill>
                <a:schemeClr val="tx1"/>
              </a:solidFill>
              <a:latin typeface="+mn-lt"/>
              <a:ea typeface="+mn-ea"/>
              <a:cs typeface="+mn-cs"/>
            </a:endParaRPr>
          </a:p>
          <a:p>
            <a:pPr lvl="0">
              <a:buFont typeface="Wingdings" pitchFamily="2" charset="2"/>
              <a:buChar char="Ø"/>
            </a:pPr>
            <a:r>
              <a:rPr lang="nl-NL" sz="1200" i="1" u="sng" kern="1200" dirty="0" err="1" smtClean="0">
                <a:solidFill>
                  <a:schemeClr val="tx1"/>
                </a:solidFill>
                <a:latin typeface="+mn-lt"/>
                <a:ea typeface="+mn-ea"/>
                <a:cs typeface="+mn-cs"/>
                <a:hlinkClick r:id="rId5"/>
              </a:rPr>
              <a:t>www.Kindertelefoon.nl</a:t>
            </a:r>
            <a:endParaRPr lang="nl-NL" sz="1200" kern="1200" dirty="0" smtClean="0">
              <a:solidFill>
                <a:schemeClr val="tx1"/>
              </a:solidFill>
              <a:latin typeface="+mn-lt"/>
              <a:ea typeface="+mn-ea"/>
              <a:cs typeface="+mn-cs"/>
            </a:endParaRPr>
          </a:p>
          <a:p>
            <a:pPr lvl="0">
              <a:buFont typeface="Wingdings" pitchFamily="2" charset="2"/>
              <a:buChar char="Ø"/>
            </a:pPr>
            <a:r>
              <a:rPr lang="nl-NL" sz="1200" i="1" u="sng" kern="1200" dirty="0" err="1" smtClean="0">
                <a:solidFill>
                  <a:schemeClr val="tx1"/>
                </a:solidFill>
                <a:latin typeface="+mn-lt"/>
                <a:ea typeface="+mn-ea"/>
                <a:cs typeface="+mn-cs"/>
                <a:hlinkClick r:id="rId6"/>
              </a:rPr>
              <a:t>www.pratenonline.nl</a:t>
            </a:r>
            <a:r>
              <a:rPr lang="nl-NL" sz="1200" i="1" kern="1200" dirty="0" smtClean="0">
                <a:solidFill>
                  <a:schemeClr val="tx1"/>
                </a:solidFill>
                <a:latin typeface="+mn-lt"/>
                <a:ea typeface="+mn-ea"/>
                <a:cs typeface="+mn-cs"/>
              </a:rPr>
              <a:t> </a:t>
            </a:r>
            <a:endParaRPr lang="nl-NL" sz="1200" kern="1200" dirty="0" smtClean="0">
              <a:solidFill>
                <a:schemeClr val="tx1"/>
              </a:solidFill>
              <a:latin typeface="+mn-lt"/>
              <a:ea typeface="+mn-ea"/>
              <a:cs typeface="+mn-cs"/>
            </a:endParaRPr>
          </a:p>
          <a:p>
            <a:pPr lvl="0">
              <a:buFont typeface="Wingdings" pitchFamily="2" charset="2"/>
              <a:buChar char="Ø"/>
            </a:pPr>
            <a:r>
              <a:rPr lang="nl-NL" sz="1200" i="1" u="sng" kern="1200" dirty="0" err="1" smtClean="0">
                <a:solidFill>
                  <a:schemeClr val="tx1"/>
                </a:solidFill>
                <a:latin typeface="+mn-lt"/>
                <a:ea typeface="+mn-ea"/>
                <a:cs typeface="+mn-cs"/>
                <a:hlinkClick r:id="rId7"/>
              </a:rPr>
              <a:t>www.pestweb.nl</a:t>
            </a:r>
            <a:r>
              <a:rPr lang="nl-NL" sz="1200" i="1" kern="1200" dirty="0" smtClean="0">
                <a:solidFill>
                  <a:schemeClr val="tx1"/>
                </a:solidFill>
                <a:latin typeface="+mn-lt"/>
                <a:ea typeface="+mn-ea"/>
                <a:cs typeface="+mn-cs"/>
              </a:rPr>
              <a:t> </a:t>
            </a:r>
            <a:endParaRPr lang="nl-NL" sz="1200" kern="1200" dirty="0" smtClean="0">
              <a:solidFill>
                <a:schemeClr val="tx1"/>
              </a:solidFill>
              <a:latin typeface="+mn-lt"/>
              <a:ea typeface="+mn-ea"/>
              <a:cs typeface="+mn-cs"/>
            </a:endParaRPr>
          </a:p>
          <a:p>
            <a:pPr lvl="0">
              <a:buFont typeface="Wingdings" pitchFamily="2" charset="2"/>
              <a:buChar char="Ø"/>
            </a:pPr>
            <a:r>
              <a:rPr lang="nl-NL" sz="1200" i="1" kern="1200" dirty="0" smtClean="0">
                <a:solidFill>
                  <a:schemeClr val="tx1"/>
                </a:solidFill>
                <a:latin typeface="+mn-lt"/>
                <a:ea typeface="+mn-ea"/>
                <a:cs typeface="+mn-cs"/>
              </a:rPr>
              <a:t>Eventueel vertrouwenspersoon op school</a:t>
            </a:r>
            <a:endParaRPr lang="nl-NL" sz="1200" kern="1200" dirty="0" smtClean="0">
              <a:solidFill>
                <a:schemeClr val="tx1"/>
              </a:solidFill>
              <a:latin typeface="+mn-lt"/>
              <a:ea typeface="+mn-ea"/>
              <a:cs typeface="+mn-cs"/>
            </a:endParaRPr>
          </a:p>
          <a:p>
            <a:pPr lvl="0">
              <a:buFont typeface="Wingdings" pitchFamily="2" charset="2"/>
              <a:buChar char="Ø"/>
            </a:pPr>
            <a:r>
              <a:rPr lang="nl-NL" sz="1200" i="1" kern="1200" dirty="0" smtClean="0">
                <a:solidFill>
                  <a:schemeClr val="tx1"/>
                </a:solidFill>
                <a:latin typeface="+mn-lt"/>
                <a:ea typeface="+mn-ea"/>
                <a:cs typeface="+mn-cs"/>
              </a:rPr>
              <a:t>Anders</a:t>
            </a:r>
            <a:endParaRPr lang="nl-NL" sz="1200" kern="1200" dirty="0" smtClean="0">
              <a:solidFill>
                <a:schemeClr val="tx1"/>
              </a:solidFill>
              <a:latin typeface="+mn-lt"/>
              <a:ea typeface="+mn-ea"/>
              <a:cs typeface="+mn-cs"/>
            </a:endParaRPr>
          </a:p>
          <a:p>
            <a:endParaRPr lang="nl-NL" i="1" dirty="0"/>
          </a:p>
        </p:txBody>
      </p:sp>
      <p:sp>
        <p:nvSpPr>
          <p:cNvPr id="4" name="Tijdelijke aanduiding voor dianummer 3"/>
          <p:cNvSpPr>
            <a:spLocks noGrp="1"/>
          </p:cNvSpPr>
          <p:nvPr>
            <p:ph type="sldNum" sz="quarter" idx="10"/>
          </p:nvPr>
        </p:nvSpPr>
        <p:spPr/>
        <p:txBody>
          <a:bodyPr/>
          <a:lstStyle/>
          <a:p>
            <a:fld id="{6E076C7C-24A8-4349-91F5-BE367192D1AA}" type="slidenum">
              <a:rPr lang="nl-NL" smtClean="0"/>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lvl="0"/>
            <a:r>
              <a:rPr lang="nl-NL" sz="1200" kern="1200" dirty="0" smtClean="0">
                <a:solidFill>
                  <a:schemeClr val="tx1"/>
                </a:solidFill>
                <a:latin typeface="+mn-lt"/>
                <a:ea typeface="+mn-ea"/>
                <a:cs typeface="+mn-cs"/>
              </a:rPr>
              <a:t>Hoe kan je een slachtoffer helpen?</a:t>
            </a:r>
          </a:p>
          <a:p>
            <a:r>
              <a:rPr lang="nl-NL" sz="1200" kern="1200" dirty="0" smtClean="0">
                <a:solidFill>
                  <a:schemeClr val="tx1"/>
                </a:solidFill>
                <a:latin typeface="+mn-lt"/>
                <a:ea typeface="+mn-ea"/>
                <a:cs typeface="+mn-cs"/>
              </a:rPr>
              <a:t> </a:t>
            </a:r>
            <a:r>
              <a:rPr lang="nl-NL" sz="1200" i="1" kern="1200" dirty="0" smtClean="0">
                <a:solidFill>
                  <a:schemeClr val="tx1"/>
                </a:solidFill>
                <a:latin typeface="+mn-lt"/>
                <a:ea typeface="+mn-ea"/>
                <a:cs typeface="+mn-cs"/>
              </a:rPr>
              <a:t> </a:t>
            </a:r>
            <a:endParaRPr lang="nl-NL" sz="1200" kern="1200" dirty="0" smtClean="0">
              <a:solidFill>
                <a:schemeClr val="tx1"/>
              </a:solidFill>
              <a:latin typeface="+mn-lt"/>
              <a:ea typeface="+mn-ea"/>
              <a:cs typeface="+mn-cs"/>
            </a:endParaRPr>
          </a:p>
          <a:p>
            <a:r>
              <a:rPr lang="nl-NL" sz="1200" i="1" kern="1200" dirty="0" smtClean="0">
                <a:solidFill>
                  <a:schemeClr val="tx1"/>
                </a:solidFill>
                <a:latin typeface="+mn-lt"/>
                <a:ea typeface="+mn-ea"/>
                <a:cs typeface="+mn-cs"/>
              </a:rPr>
              <a:t>Input van de leerlingen:</a:t>
            </a:r>
            <a:endParaRPr lang="nl-NL" sz="1200" kern="1200" dirty="0" smtClean="0">
              <a:solidFill>
                <a:schemeClr val="tx1"/>
              </a:solidFill>
              <a:latin typeface="+mn-lt"/>
              <a:ea typeface="+mn-ea"/>
              <a:cs typeface="+mn-cs"/>
            </a:endParaRPr>
          </a:p>
          <a:p>
            <a:pPr lvl="0"/>
            <a:r>
              <a:rPr lang="nl-NL" sz="1200" kern="1200" dirty="0" smtClean="0">
                <a:solidFill>
                  <a:schemeClr val="tx1"/>
                </a:solidFill>
                <a:latin typeface="+mn-lt"/>
                <a:ea typeface="+mn-ea"/>
                <a:cs typeface="+mn-cs"/>
              </a:rPr>
              <a:t>Laat de kinderen uit de klas deze vraag beantwoorden en ga daar verder op in.</a:t>
            </a:r>
          </a:p>
          <a:p>
            <a:endParaRPr lang="nl-NL" dirty="0" smtClean="0"/>
          </a:p>
          <a:p>
            <a:r>
              <a:rPr lang="nl-NL" dirty="0" smtClean="0"/>
              <a:t>Informatie</a:t>
            </a:r>
            <a:r>
              <a:rPr lang="nl-NL" baseline="0" dirty="0" smtClean="0"/>
              <a:t> leraren:</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Hoe kan je een slachtoffer helpen?</a:t>
            </a:r>
          </a:p>
          <a:p>
            <a:endParaRPr lang="nl-NL" baseline="0" dirty="0" smtClean="0"/>
          </a:p>
          <a:p>
            <a:pPr lvl="0">
              <a:buFont typeface="Wingdings" pitchFamily="2" charset="2"/>
              <a:buChar char="Ø"/>
            </a:pPr>
            <a:r>
              <a:rPr lang="nl-NL" sz="1200" kern="1200" dirty="0" smtClean="0">
                <a:solidFill>
                  <a:schemeClr val="tx1"/>
                </a:solidFill>
                <a:latin typeface="+mn-lt"/>
                <a:ea typeface="+mn-ea"/>
                <a:cs typeface="+mn-cs"/>
              </a:rPr>
              <a:t>Praat met het slachtoffer.</a:t>
            </a:r>
          </a:p>
          <a:p>
            <a:pPr lvl="0">
              <a:buFont typeface="Wingdings" pitchFamily="2" charset="2"/>
              <a:buChar char="Ø"/>
            </a:pPr>
            <a:r>
              <a:rPr lang="nl-NL" sz="1200" kern="1200" dirty="0" smtClean="0">
                <a:solidFill>
                  <a:schemeClr val="tx1"/>
                </a:solidFill>
                <a:latin typeface="+mn-lt"/>
                <a:ea typeface="+mn-ea"/>
                <a:cs typeface="+mn-cs"/>
              </a:rPr>
              <a:t>Neem het slachtoffer serieus.</a:t>
            </a:r>
          </a:p>
          <a:p>
            <a:pPr lvl="0">
              <a:buFont typeface="Wingdings" pitchFamily="2" charset="2"/>
              <a:buChar char="Ø"/>
            </a:pPr>
            <a:r>
              <a:rPr lang="nl-NL" sz="1200" kern="1200" dirty="0" smtClean="0">
                <a:solidFill>
                  <a:schemeClr val="tx1"/>
                </a:solidFill>
                <a:latin typeface="+mn-lt"/>
                <a:ea typeface="+mn-ea"/>
                <a:cs typeface="+mn-cs"/>
              </a:rPr>
              <a:t>Vraag wat het slachtoffer zelf wil met deze situatie.</a:t>
            </a:r>
          </a:p>
          <a:p>
            <a:pPr lvl="0">
              <a:buFont typeface="Wingdings" pitchFamily="2" charset="2"/>
              <a:buChar char="Ø"/>
            </a:pPr>
            <a:r>
              <a:rPr lang="nl-NL" sz="1200" kern="1200" dirty="0" smtClean="0">
                <a:solidFill>
                  <a:schemeClr val="tx1"/>
                </a:solidFill>
                <a:latin typeface="+mn-lt"/>
                <a:ea typeface="+mn-ea"/>
                <a:cs typeface="+mn-cs"/>
              </a:rPr>
              <a:t>Schakel een pestcontactpersoon in.</a:t>
            </a:r>
          </a:p>
          <a:p>
            <a:pPr lvl="0">
              <a:buFont typeface="Wingdings" pitchFamily="2" charset="2"/>
              <a:buChar char="Ø"/>
            </a:pPr>
            <a:r>
              <a:rPr lang="nl-NL" sz="1200" kern="1200" dirty="0" smtClean="0">
                <a:solidFill>
                  <a:schemeClr val="tx1"/>
                </a:solidFill>
                <a:latin typeface="+mn-lt"/>
                <a:ea typeface="+mn-ea"/>
                <a:cs typeface="+mn-cs"/>
              </a:rPr>
              <a:t>Neem contact op met de ouders van het slachtoffer</a:t>
            </a:r>
          </a:p>
          <a:p>
            <a:pPr lvl="0">
              <a:buFont typeface="Wingdings" pitchFamily="2" charset="2"/>
              <a:buChar char="Ø"/>
            </a:pPr>
            <a:r>
              <a:rPr lang="nl-NL" sz="1200" kern="1200" dirty="0" smtClean="0">
                <a:solidFill>
                  <a:schemeClr val="tx1"/>
                </a:solidFill>
                <a:latin typeface="+mn-lt"/>
                <a:ea typeface="+mn-ea"/>
                <a:cs typeface="+mn-cs"/>
              </a:rPr>
              <a:t>Praat met de dader en creëer ruimte voor zijn of haar verhaal.</a:t>
            </a:r>
          </a:p>
          <a:p>
            <a:pPr lvl="0">
              <a:buFont typeface="Wingdings" pitchFamily="2" charset="2"/>
              <a:buChar char="Ø"/>
            </a:pPr>
            <a:r>
              <a:rPr lang="nl-NL" sz="1200" kern="1200" dirty="0" smtClean="0">
                <a:solidFill>
                  <a:schemeClr val="tx1"/>
                </a:solidFill>
                <a:latin typeface="+mn-lt"/>
                <a:ea typeface="+mn-ea"/>
                <a:cs typeface="+mn-cs"/>
              </a:rPr>
              <a:t>Neem contact op met de ouders van de dader.</a:t>
            </a:r>
          </a:p>
          <a:p>
            <a:pPr lvl="0">
              <a:buFont typeface="Wingdings" pitchFamily="2" charset="2"/>
              <a:buChar char="Ø"/>
            </a:pPr>
            <a:r>
              <a:rPr lang="nl-NL" sz="1200" kern="1200" dirty="0" smtClean="0">
                <a:solidFill>
                  <a:schemeClr val="tx1"/>
                </a:solidFill>
                <a:latin typeface="+mn-lt"/>
                <a:ea typeface="+mn-ea"/>
                <a:cs typeface="+mn-cs"/>
              </a:rPr>
              <a:t>Praat er met de klas over.</a:t>
            </a:r>
          </a:p>
          <a:p>
            <a:endParaRPr lang="nl-NL" dirty="0"/>
          </a:p>
        </p:txBody>
      </p:sp>
      <p:sp>
        <p:nvSpPr>
          <p:cNvPr id="4" name="Tijdelijke aanduiding voor dianummer 3"/>
          <p:cNvSpPr>
            <a:spLocks noGrp="1"/>
          </p:cNvSpPr>
          <p:nvPr>
            <p:ph type="sldNum" sz="quarter" idx="10"/>
          </p:nvPr>
        </p:nvSpPr>
        <p:spPr/>
        <p:txBody>
          <a:bodyPr/>
          <a:lstStyle/>
          <a:p>
            <a:fld id="{6E076C7C-24A8-4349-91F5-BE367192D1AA}" type="slidenum">
              <a:rPr lang="nl-NL" smtClean="0"/>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Kijk</a:t>
            </a:r>
            <a:r>
              <a:rPr lang="nl-NL" baseline="0" dirty="0" smtClean="0"/>
              <a:t> wat er in de klas speelt qua negatieve ervaringen online en begin een kring gesprek.</a:t>
            </a:r>
          </a:p>
          <a:p>
            <a:r>
              <a:rPr lang="nl-NL" baseline="0" dirty="0" smtClean="0"/>
              <a:t>Belangrijk is om een veilige sfeer te creëren waarin scholieren hun verhaal durven te doen.</a:t>
            </a:r>
          </a:p>
          <a:p>
            <a:r>
              <a:rPr lang="nl-NL" baseline="0" dirty="0" smtClean="0"/>
              <a:t>Jongeren hebben te maken met </a:t>
            </a:r>
            <a:r>
              <a:rPr lang="nl-NL" baseline="0" dirty="0" err="1" smtClean="0"/>
              <a:t>peerpressure</a:t>
            </a:r>
            <a:r>
              <a:rPr lang="nl-NL" baseline="0" dirty="0" smtClean="0"/>
              <a:t> dus de rol van de docent is in dit gesprek erg belangrijk.</a:t>
            </a:r>
            <a:endParaRPr lang="nl-NL" dirty="0"/>
          </a:p>
        </p:txBody>
      </p:sp>
      <p:sp>
        <p:nvSpPr>
          <p:cNvPr id="4" name="Tijdelijke aanduiding voor dianummer 3"/>
          <p:cNvSpPr>
            <a:spLocks noGrp="1"/>
          </p:cNvSpPr>
          <p:nvPr>
            <p:ph type="sldNum" sz="quarter" idx="10"/>
          </p:nvPr>
        </p:nvSpPr>
        <p:spPr/>
        <p:txBody>
          <a:bodyPr/>
          <a:lstStyle/>
          <a:p>
            <a:fld id="{6E076C7C-24A8-4349-91F5-BE367192D1AA}" type="slidenum">
              <a:rPr lang="nl-NL" smtClean="0"/>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1"/>
      </p:bgRef>
    </p:bg>
    <p:spTree>
      <p:nvGrpSpPr>
        <p:cNvPr id="1" name=""/>
        <p:cNvGrpSpPr/>
        <p:nvPr/>
      </p:nvGrpSpPr>
      <p:grpSpPr>
        <a:xfrm>
          <a:off x="0" y="0"/>
          <a:ext cx="0" cy="0"/>
          <a:chOff x="0" y="0"/>
          <a:chExt cx="0" cy="0"/>
        </a:xfrm>
      </p:grpSpPr>
      <p:sp>
        <p:nvSpPr>
          <p:cNvPr id="8" name="Titel 7"/>
          <p:cNvSpPr>
            <a:spLocks noGrp="1"/>
          </p:cNvSpPr>
          <p:nvPr>
            <p:ph type="ctrTitle"/>
          </p:nvPr>
        </p:nvSpPr>
        <p:spPr>
          <a:xfrm>
            <a:off x="2286000" y="3124200"/>
            <a:ext cx="6172200" cy="1894362"/>
          </a:xfrm>
        </p:spPr>
        <p:txBody>
          <a:bodyPr/>
          <a:lstStyle>
            <a:lvl1pPr>
              <a:defRPr b="1"/>
            </a:lvl1pPr>
          </a:lstStyle>
          <a:p>
            <a:r>
              <a:rPr kumimoji="0" lang="nl-NL" smtClean="0"/>
              <a:t>Klik om de stijl te bewerken</a:t>
            </a:r>
            <a:endParaRPr kumimoji="0" lang="en-US"/>
          </a:p>
        </p:txBody>
      </p:sp>
      <p:sp>
        <p:nvSpPr>
          <p:cNvPr id="9" name="Ondertitel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bwMode="auto">
          <a:xfrm rot="5400000">
            <a:off x="7764621" y="1174097"/>
            <a:ext cx="2286000" cy="381000"/>
          </a:xfrm>
        </p:spPr>
        <p:txBody>
          <a:bodyPr/>
          <a:lstStyle/>
          <a:p>
            <a:fld id="{BAE82B67-9E22-4B17-B04C-60926C8F2A06}" type="datetimeFigureOut">
              <a:rPr lang="nl-NL" smtClean="0"/>
              <a:t>24-1-2017</a:t>
            </a:fld>
            <a:endParaRPr lang="nl-NL"/>
          </a:p>
        </p:txBody>
      </p:sp>
      <p:sp>
        <p:nvSpPr>
          <p:cNvPr id="17" name="Tijdelijke aanduiding voor voettekst 16"/>
          <p:cNvSpPr>
            <a:spLocks noGrp="1"/>
          </p:cNvSpPr>
          <p:nvPr>
            <p:ph type="ftr" sz="quarter" idx="11"/>
          </p:nvPr>
        </p:nvSpPr>
        <p:spPr bwMode="auto">
          <a:xfrm rot="5400000">
            <a:off x="7077269" y="4181669"/>
            <a:ext cx="3657600" cy="384048"/>
          </a:xfrm>
        </p:spPr>
        <p:txBody>
          <a:bodyPr/>
          <a:lstStyle/>
          <a:p>
            <a:endParaRPr lang="nl-NL"/>
          </a:p>
        </p:txBody>
      </p:sp>
      <p:sp>
        <p:nvSpPr>
          <p:cNvPr id="10" name="Rechthoe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hthoe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hthoe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 verbindingslijn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hte verbindingslijn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echte verbindingslijn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echte verbindingslijn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echte verbindingslijn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echte verbindingslijn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hthoe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Tijdelijke aanduiding voor dianummer 28"/>
          <p:cNvSpPr>
            <a:spLocks noGrp="1"/>
          </p:cNvSpPr>
          <p:nvPr>
            <p:ph type="sldNum" sz="quarter" idx="12"/>
          </p:nvPr>
        </p:nvSpPr>
        <p:spPr bwMode="auto">
          <a:xfrm>
            <a:off x="1325544" y="4928702"/>
            <a:ext cx="609600" cy="517524"/>
          </a:xfrm>
        </p:spPr>
        <p:txBody>
          <a:bodyPr/>
          <a:lstStyle/>
          <a:p>
            <a:fld id="{A0087602-F088-46FE-9F47-3A5497ED0119}"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BAE82B67-9E22-4B17-B04C-60926C8F2A06}" type="datetimeFigureOut">
              <a:rPr lang="nl-NL" smtClean="0"/>
              <a:t>24-1-2017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0087602-F088-46FE-9F47-3A5497ED0119}"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9"/>
            <a:ext cx="1676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BAE82B67-9E22-4B17-B04C-60926C8F2A06}" type="datetimeFigureOut">
              <a:rPr lang="nl-NL" smtClean="0"/>
              <a:t>24-1-2017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0087602-F088-46FE-9F47-3A5497ED0119}"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8" name="Tijdelijke aanduiding voor inhoud 7"/>
          <p:cNvSpPr>
            <a:spLocks noGrp="1"/>
          </p:cNvSpPr>
          <p:nvPr>
            <p:ph sz="quarter" idx="1"/>
          </p:nvPr>
        </p:nvSpPr>
        <p:spPr>
          <a:xfrm>
            <a:off x="457200" y="1600200"/>
            <a:ext cx="7467600" cy="487375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7" name="Tijdelijke aanduiding voor datum 6"/>
          <p:cNvSpPr>
            <a:spLocks noGrp="1"/>
          </p:cNvSpPr>
          <p:nvPr>
            <p:ph type="dt" sz="half" idx="14"/>
          </p:nvPr>
        </p:nvSpPr>
        <p:spPr/>
        <p:txBody>
          <a:bodyPr rtlCol="0"/>
          <a:lstStyle/>
          <a:p>
            <a:fld id="{BAE82B67-9E22-4B17-B04C-60926C8F2A06}" type="datetimeFigureOut">
              <a:rPr lang="nl-NL" smtClean="0"/>
              <a:t>24-1-2017</a:t>
            </a:fld>
            <a:endParaRPr lang="nl-NL"/>
          </a:p>
        </p:txBody>
      </p:sp>
      <p:sp>
        <p:nvSpPr>
          <p:cNvPr id="9" name="Tijdelijke aanduiding voor dianummer 8"/>
          <p:cNvSpPr>
            <a:spLocks noGrp="1"/>
          </p:cNvSpPr>
          <p:nvPr>
            <p:ph type="sldNum" sz="quarter" idx="15"/>
          </p:nvPr>
        </p:nvSpPr>
        <p:spPr/>
        <p:txBody>
          <a:bodyPr rtlCol="0"/>
          <a:lstStyle/>
          <a:p>
            <a:fld id="{A0087602-F088-46FE-9F47-3A5497ED0119}" type="slidenum">
              <a:rPr lang="nl-NL" smtClean="0"/>
              <a:t>‹nr.›</a:t>
            </a:fld>
            <a:endParaRPr lang="nl-NL"/>
          </a:p>
        </p:txBody>
      </p:sp>
      <p:sp>
        <p:nvSpPr>
          <p:cNvPr id="10" name="Tijdelijke aanduiding voor voettekst 9"/>
          <p:cNvSpPr>
            <a:spLocks noGrp="1"/>
          </p:cNvSpPr>
          <p:nvPr>
            <p:ph type="ftr" sz="quarter" idx="16"/>
          </p:nvPr>
        </p:nvSpPr>
        <p:spPr/>
        <p:txBody>
          <a:bodyPr rtlCol="0"/>
          <a:lstStyle/>
          <a:p>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2286000" y="2895600"/>
            <a:ext cx="6172200" cy="2053590"/>
          </a:xfrm>
        </p:spPr>
        <p:txBody>
          <a:bodyPr/>
          <a:lstStyle>
            <a:lvl1pPr algn="l">
              <a:buNone/>
              <a:defRPr sz="3000" b="1" cap="small"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bwMode="auto">
          <a:xfrm rot="5400000">
            <a:off x="7763256" y="1170432"/>
            <a:ext cx="2286000" cy="381000"/>
          </a:xfrm>
        </p:spPr>
        <p:txBody>
          <a:bodyPr/>
          <a:lstStyle/>
          <a:p>
            <a:fld id="{BAE82B67-9E22-4B17-B04C-60926C8F2A06}" type="datetimeFigureOut">
              <a:rPr lang="nl-NL" smtClean="0"/>
              <a:t>24-1-2017</a:t>
            </a:fld>
            <a:endParaRPr lang="nl-NL"/>
          </a:p>
        </p:txBody>
      </p:sp>
      <p:sp>
        <p:nvSpPr>
          <p:cNvPr id="5" name="Tijdelijke aanduiding voor voettekst 4"/>
          <p:cNvSpPr>
            <a:spLocks noGrp="1"/>
          </p:cNvSpPr>
          <p:nvPr>
            <p:ph type="ftr" sz="quarter" idx="11"/>
          </p:nvPr>
        </p:nvSpPr>
        <p:spPr bwMode="auto">
          <a:xfrm rot="5400000">
            <a:off x="7077456" y="4178808"/>
            <a:ext cx="3657600" cy="384048"/>
          </a:xfrm>
        </p:spPr>
        <p:txBody>
          <a:bodyPr/>
          <a:lstStyle/>
          <a:p>
            <a:endParaRPr lang="nl-NL"/>
          </a:p>
        </p:txBody>
      </p:sp>
      <p:sp>
        <p:nvSpPr>
          <p:cNvPr id="9" name="Rechthoe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hoe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 verbindingslijn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echte verbindingslijn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echte verbindingslijn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echte verbindingslijn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echte verbindingslijn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hthoe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echte verbindingslijn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ijdelijke aanduiding voor dianummer 5"/>
          <p:cNvSpPr>
            <a:spLocks noGrp="1"/>
          </p:cNvSpPr>
          <p:nvPr>
            <p:ph type="sldNum" sz="quarter" idx="12"/>
          </p:nvPr>
        </p:nvSpPr>
        <p:spPr bwMode="auto">
          <a:xfrm>
            <a:off x="1340616" y="4928702"/>
            <a:ext cx="609600" cy="517524"/>
          </a:xfrm>
        </p:spPr>
        <p:txBody>
          <a:bodyPr/>
          <a:lstStyle/>
          <a:p>
            <a:fld id="{A0087602-F088-46FE-9F47-3A5497ED0119}"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BAE82B67-9E22-4B17-B04C-60926C8F2A06}" type="datetimeFigureOut">
              <a:rPr lang="nl-NL" smtClean="0"/>
              <a:t>24-1-2017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0087602-F088-46FE-9F47-3A5497ED0119}" type="slidenum">
              <a:rPr lang="nl-NL" smtClean="0"/>
              <a:t>‹nr.›</a:t>
            </a:fld>
            <a:endParaRPr lang="nl-NL"/>
          </a:p>
        </p:txBody>
      </p:sp>
      <p:sp>
        <p:nvSpPr>
          <p:cNvPr id="9" name="Tijdelijke aanduiding voor inhoud 8"/>
          <p:cNvSpPr>
            <a:spLocks noGrp="1"/>
          </p:cNvSpPr>
          <p:nvPr>
            <p:ph sz="quarter" idx="1"/>
          </p:nvPr>
        </p:nvSpPr>
        <p:spPr>
          <a:xfrm>
            <a:off x="457200" y="1600200"/>
            <a:ext cx="3657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270248" y="1600200"/>
            <a:ext cx="365760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7543800" cy="1143000"/>
          </a:xfrm>
        </p:spPr>
        <p:txBody>
          <a:bodyPr anchor="b"/>
          <a:lstStyle>
            <a:lvl1pPr>
              <a:defRPr/>
            </a:lvl1pPr>
          </a:lstStyle>
          <a:p>
            <a:r>
              <a:rPr kumimoji="0" lang="nl-NL" smtClean="0"/>
              <a:t>Klik om de stijl te bewerken</a:t>
            </a:r>
            <a:endParaRPr kumimoji="0" lang="en-US"/>
          </a:p>
        </p:txBody>
      </p:sp>
      <p:sp>
        <p:nvSpPr>
          <p:cNvPr id="7" name="Tijdelijke aanduiding voor datum 6"/>
          <p:cNvSpPr>
            <a:spLocks noGrp="1"/>
          </p:cNvSpPr>
          <p:nvPr>
            <p:ph type="dt" sz="half" idx="10"/>
          </p:nvPr>
        </p:nvSpPr>
        <p:spPr/>
        <p:txBody>
          <a:bodyPr/>
          <a:lstStyle/>
          <a:p>
            <a:fld id="{BAE82B67-9E22-4B17-B04C-60926C8F2A06}" type="datetimeFigureOut">
              <a:rPr lang="nl-NL" smtClean="0"/>
              <a:t>24-1-2017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0087602-F088-46FE-9F47-3A5497ED0119}" type="slidenum">
              <a:rPr lang="nl-NL" smtClean="0"/>
              <a:t>‹nr.›</a:t>
            </a:fld>
            <a:endParaRPr lang="nl-NL"/>
          </a:p>
        </p:txBody>
      </p:sp>
      <p:sp>
        <p:nvSpPr>
          <p:cNvPr id="11" name="Tijdelijke aanduiding voor inhoud 10"/>
          <p:cNvSpPr>
            <a:spLocks noGrp="1"/>
          </p:cNvSpPr>
          <p:nvPr>
            <p:ph sz="quarter" idx="2"/>
          </p:nvPr>
        </p:nvSpPr>
        <p:spPr>
          <a:xfrm>
            <a:off x="457200" y="2362200"/>
            <a:ext cx="3657600" cy="3886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371975" y="2362200"/>
            <a:ext cx="3657600" cy="3886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teks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
        <p:nvSpPr>
          <p:cNvPr id="14" name="Tijdelijke aanduiding voor teks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6" name="Tijdelijke aanduiding voor datum 5"/>
          <p:cNvSpPr>
            <a:spLocks noGrp="1"/>
          </p:cNvSpPr>
          <p:nvPr>
            <p:ph type="dt" sz="half" idx="10"/>
          </p:nvPr>
        </p:nvSpPr>
        <p:spPr/>
        <p:txBody>
          <a:bodyPr rtlCol="0"/>
          <a:lstStyle/>
          <a:p>
            <a:fld id="{BAE82B67-9E22-4B17-B04C-60926C8F2A06}" type="datetimeFigureOut">
              <a:rPr lang="nl-NL" smtClean="0"/>
              <a:t>24-1-2017</a:t>
            </a:fld>
            <a:endParaRPr lang="nl-NL"/>
          </a:p>
        </p:txBody>
      </p:sp>
      <p:sp>
        <p:nvSpPr>
          <p:cNvPr id="7" name="Tijdelijke aanduiding voor dianummer 6"/>
          <p:cNvSpPr>
            <a:spLocks noGrp="1"/>
          </p:cNvSpPr>
          <p:nvPr>
            <p:ph type="sldNum" sz="quarter" idx="11"/>
          </p:nvPr>
        </p:nvSpPr>
        <p:spPr/>
        <p:txBody>
          <a:bodyPr rtlCol="0"/>
          <a:lstStyle/>
          <a:p>
            <a:fld id="{A0087602-F088-46FE-9F47-3A5497ED0119}" type="slidenum">
              <a:rPr lang="nl-NL" smtClean="0"/>
              <a:t>‹nr.›</a:t>
            </a:fld>
            <a:endParaRPr lang="nl-NL"/>
          </a:p>
        </p:txBody>
      </p:sp>
      <p:sp>
        <p:nvSpPr>
          <p:cNvPr id="8" name="Tijdelijke aanduiding voor voettekst 7"/>
          <p:cNvSpPr>
            <a:spLocks noGrp="1"/>
          </p:cNvSpPr>
          <p:nvPr>
            <p:ph type="ftr" sz="quarter" idx="12"/>
          </p:nvPr>
        </p:nvSpPr>
        <p:spPr/>
        <p:txBody>
          <a:bodyPr rtlCol="0"/>
          <a:lstStyle/>
          <a:p>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AE82B67-9E22-4B17-B04C-60926C8F2A06}" type="datetimeFigureOut">
              <a:rPr lang="nl-NL" smtClean="0"/>
              <a:t>24-1-2017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0087602-F088-46FE-9F47-3A5497ED0119}"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el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e verbindingslijn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echte verbindingslijn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hte verbindingslijn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hthoe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e verbindingslijn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Tijdelijke aanduiding voor inhoud 17"/>
          <p:cNvSpPr>
            <a:spLocks noGrp="1"/>
          </p:cNvSpPr>
          <p:nvPr>
            <p:ph sz="quarter" idx="1"/>
          </p:nvPr>
        </p:nvSpPr>
        <p:spPr>
          <a:xfrm>
            <a:off x="304800" y="274320"/>
            <a:ext cx="5638800" cy="6327648"/>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1" name="Tijdelijke aanduiding voor datum 20"/>
          <p:cNvSpPr>
            <a:spLocks noGrp="1"/>
          </p:cNvSpPr>
          <p:nvPr>
            <p:ph type="dt" sz="half" idx="14"/>
          </p:nvPr>
        </p:nvSpPr>
        <p:spPr/>
        <p:txBody>
          <a:bodyPr rtlCol="0"/>
          <a:lstStyle/>
          <a:p>
            <a:fld id="{BAE82B67-9E22-4B17-B04C-60926C8F2A06}" type="datetimeFigureOut">
              <a:rPr lang="nl-NL" smtClean="0"/>
              <a:t>24-1-2017</a:t>
            </a:fld>
            <a:endParaRPr lang="nl-NL"/>
          </a:p>
        </p:txBody>
      </p:sp>
      <p:sp>
        <p:nvSpPr>
          <p:cNvPr id="22" name="Tijdelijke aanduiding voor dianummer 21"/>
          <p:cNvSpPr>
            <a:spLocks noGrp="1"/>
          </p:cNvSpPr>
          <p:nvPr>
            <p:ph type="sldNum" sz="quarter" idx="15"/>
          </p:nvPr>
        </p:nvSpPr>
        <p:spPr/>
        <p:txBody>
          <a:bodyPr rtlCol="0"/>
          <a:lstStyle/>
          <a:p>
            <a:fld id="{A0087602-F088-46FE-9F47-3A5497ED0119}" type="slidenum">
              <a:rPr lang="nl-NL" smtClean="0"/>
              <a:t>‹nr.›</a:t>
            </a:fld>
            <a:endParaRPr lang="nl-NL"/>
          </a:p>
        </p:txBody>
      </p:sp>
      <p:sp>
        <p:nvSpPr>
          <p:cNvPr id="23" name="Tijdelijke aanduiding voor voettekst 22"/>
          <p:cNvSpPr>
            <a:spLocks noGrp="1"/>
          </p:cNvSpPr>
          <p:nvPr>
            <p:ph type="ftr" sz="quarter" idx="16"/>
          </p:nvPr>
        </p:nvSpPr>
        <p:spPr/>
        <p:txBody>
          <a:bodyPr rtlCol="0"/>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9" name="Rechte verbindingslijn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el 1"/>
          <p:cNvSpPr>
            <a:spLocks noGrp="1"/>
          </p:cNvSpPr>
          <p:nvPr>
            <p:ph type="title"/>
          </p:nvPr>
        </p:nvSpPr>
        <p:spPr>
          <a:xfrm rot="5400000">
            <a:off x="3350133" y="3200400"/>
            <a:ext cx="6309360" cy="457200"/>
          </a:xfrm>
        </p:spPr>
        <p:txBody>
          <a:bodyPr anchor="b"/>
          <a:lstStyle>
            <a:lvl1pPr algn="l">
              <a:buNone/>
              <a:defRPr sz="2000" b="1"/>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10" name="Rechte verbindingslijn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hthoe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e verbindingslijn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echte verbindingslijn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echte verbindingslijn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Tijdelijke aanduiding voor datum 16"/>
          <p:cNvSpPr>
            <a:spLocks noGrp="1"/>
          </p:cNvSpPr>
          <p:nvPr>
            <p:ph type="dt" sz="half" idx="10"/>
          </p:nvPr>
        </p:nvSpPr>
        <p:spPr/>
        <p:txBody>
          <a:bodyPr rtlCol="0"/>
          <a:lstStyle/>
          <a:p>
            <a:fld id="{BAE82B67-9E22-4B17-B04C-60926C8F2A06}" type="datetimeFigureOut">
              <a:rPr lang="nl-NL" smtClean="0"/>
              <a:t>24-1-2017</a:t>
            </a:fld>
            <a:endParaRPr lang="nl-NL"/>
          </a:p>
        </p:txBody>
      </p:sp>
      <p:sp>
        <p:nvSpPr>
          <p:cNvPr id="18" name="Tijdelijke aanduiding voor dianummer 17"/>
          <p:cNvSpPr>
            <a:spLocks noGrp="1"/>
          </p:cNvSpPr>
          <p:nvPr>
            <p:ph type="sldNum" sz="quarter" idx="11"/>
          </p:nvPr>
        </p:nvSpPr>
        <p:spPr/>
        <p:txBody>
          <a:bodyPr rtlCol="0"/>
          <a:lstStyle/>
          <a:p>
            <a:fld id="{A0087602-F088-46FE-9F47-3A5497ED0119}" type="slidenum">
              <a:rPr lang="nl-NL" smtClean="0"/>
              <a:t>‹nr.›</a:t>
            </a:fld>
            <a:endParaRPr lang="nl-NL"/>
          </a:p>
        </p:txBody>
      </p:sp>
      <p:sp>
        <p:nvSpPr>
          <p:cNvPr id="21" name="Tijdelijke aanduiding voor voettekst 20"/>
          <p:cNvSpPr>
            <a:spLocks noGrp="1"/>
          </p:cNvSpPr>
          <p:nvPr>
            <p:ph type="ftr" sz="quarter" idx="12"/>
          </p:nvPr>
        </p:nvSpPr>
        <p:spPr/>
        <p:txBody>
          <a:bodyPr rtlCol="0"/>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hte verbindingslijn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jdelijke aanduiding voor titel 21"/>
          <p:cNvSpPr>
            <a:spLocks noGrp="1"/>
          </p:cNvSpPr>
          <p:nvPr>
            <p:ph type="title"/>
          </p:nvPr>
        </p:nvSpPr>
        <p:spPr>
          <a:xfrm>
            <a:off x="457200" y="274638"/>
            <a:ext cx="7467600" cy="1143000"/>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AE82B67-9E22-4B17-B04C-60926C8F2A06}" type="datetimeFigureOut">
              <a:rPr lang="nl-NL" smtClean="0"/>
              <a:t>24-1-2017</a:t>
            </a:fld>
            <a:endParaRPr lang="nl-NL"/>
          </a:p>
        </p:txBody>
      </p:sp>
      <p:sp>
        <p:nvSpPr>
          <p:cNvPr id="3" name="Tijdelijke aanduiding voor voettekst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nl-NL"/>
          </a:p>
        </p:txBody>
      </p:sp>
      <p:sp>
        <p:nvSpPr>
          <p:cNvPr id="7" name="Rechte verbindingslijn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echte verbindingslijn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hthoe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e verbindingslijn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Tijdelijke aanduiding voor dianumm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0087602-F088-46FE-9F47-3A5497ED0119}"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youtube.com/watch?v=1tn97uBuk6k"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www.digitaalpesten.nl/" TargetMode="External"/><Relationship Id="rId7" Type="http://schemas.openxmlformats.org/officeDocument/2006/relationships/hyperlink" Target="http://www.pestweb.n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pratenonline.nl/" TargetMode="External"/><Relationship Id="rId5" Type="http://schemas.openxmlformats.org/officeDocument/2006/relationships/hyperlink" Target="http://www.kindertelefoon.nl/" TargetMode="External"/><Relationship Id="rId4" Type="http://schemas.openxmlformats.org/officeDocument/2006/relationships/hyperlink" Target="http://www.meldknop.n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C:\Users\anouk\Pictures\imageskj.jpg"/>
          <p:cNvPicPr>
            <a:picLocks noChangeAspect="1" noChangeArrowheads="1"/>
          </p:cNvPicPr>
          <p:nvPr/>
        </p:nvPicPr>
        <p:blipFill>
          <a:blip r:embed="rId3" cstate="print"/>
          <a:srcRect/>
          <a:stretch>
            <a:fillRect/>
          </a:stretch>
        </p:blipFill>
        <p:spPr bwMode="auto">
          <a:xfrm>
            <a:off x="1475656" y="1268760"/>
            <a:ext cx="5472608" cy="409917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483768" y="836712"/>
            <a:ext cx="6172200" cy="1894362"/>
          </a:xfrm>
        </p:spPr>
        <p:txBody>
          <a:bodyPr>
            <a:normAutofit/>
          </a:bodyPr>
          <a:lstStyle/>
          <a:p>
            <a:r>
              <a:rPr lang="nl-NL" dirty="0" smtClean="0"/>
              <a:t>Wat is cyberpesten:</a:t>
            </a:r>
            <a:br>
              <a:rPr lang="nl-NL" dirty="0" smtClean="0"/>
            </a:br>
            <a:r>
              <a:rPr lang="nl-NL" dirty="0" smtClean="0"/>
              <a:t/>
            </a:r>
            <a:br>
              <a:rPr lang="nl-NL" dirty="0" smtClean="0"/>
            </a:br>
            <a:r>
              <a:rPr lang="nl-NL" dirty="0" smtClean="0"/>
              <a:t> </a:t>
            </a:r>
            <a:endParaRPr lang="nl-NL" dirty="0"/>
          </a:p>
        </p:txBody>
      </p:sp>
      <p:sp>
        <p:nvSpPr>
          <p:cNvPr id="3" name="Ondertitel 2"/>
          <p:cNvSpPr>
            <a:spLocks noGrp="1"/>
          </p:cNvSpPr>
          <p:nvPr>
            <p:ph type="subTitle" idx="1"/>
          </p:nvPr>
        </p:nvSpPr>
        <p:spPr>
          <a:xfrm>
            <a:off x="2411760" y="1916832"/>
            <a:ext cx="6732240" cy="3960440"/>
          </a:xfrm>
        </p:spPr>
        <p:txBody>
          <a:bodyPr>
            <a:noAutofit/>
          </a:bodyPr>
          <a:lstStyle/>
          <a:p>
            <a:pPr>
              <a:buFont typeface="Wingdings" pitchFamily="2" charset="2"/>
              <a:buChar char="Ø"/>
            </a:pPr>
            <a:r>
              <a:rPr lang="nl-NL" sz="2400" dirty="0" smtClean="0">
                <a:latin typeface="Arial" pitchFamily="34" charset="0"/>
                <a:cs typeface="Arial" pitchFamily="34" charset="0"/>
              </a:rPr>
              <a:t> Gebeurt via digitale middelen                                      Bijv. </a:t>
            </a:r>
            <a:r>
              <a:rPr lang="nl-NL" sz="2400" dirty="0" err="1" smtClean="0">
                <a:latin typeface="Arial" pitchFamily="34" charset="0"/>
                <a:cs typeface="Arial" pitchFamily="34" charset="0"/>
              </a:rPr>
              <a:t>what’s</a:t>
            </a:r>
            <a:r>
              <a:rPr lang="nl-NL" sz="2400" dirty="0" smtClean="0">
                <a:latin typeface="Arial" pitchFamily="34" charset="0"/>
                <a:cs typeface="Arial" pitchFamily="34" charset="0"/>
              </a:rPr>
              <a:t> </a:t>
            </a:r>
            <a:r>
              <a:rPr lang="nl-NL" sz="2400" dirty="0" err="1" smtClean="0">
                <a:latin typeface="Arial" pitchFamily="34" charset="0"/>
                <a:cs typeface="Arial" pitchFamily="34" charset="0"/>
              </a:rPr>
              <a:t>app</a:t>
            </a:r>
            <a:r>
              <a:rPr lang="nl-NL" sz="2400" dirty="0" smtClean="0">
                <a:latin typeface="Arial" pitchFamily="34" charset="0"/>
                <a:cs typeface="Arial" pitchFamily="34" charset="0"/>
              </a:rPr>
              <a:t>, </a:t>
            </a:r>
            <a:r>
              <a:rPr lang="nl-NL" sz="2400" dirty="0" err="1" smtClean="0">
                <a:latin typeface="Arial" pitchFamily="34" charset="0"/>
                <a:cs typeface="Arial" pitchFamily="34" charset="0"/>
              </a:rPr>
              <a:t>twitter</a:t>
            </a:r>
            <a:r>
              <a:rPr lang="nl-NL" sz="2400" dirty="0" smtClean="0">
                <a:latin typeface="Arial" pitchFamily="34" charset="0"/>
                <a:cs typeface="Arial" pitchFamily="34" charset="0"/>
              </a:rPr>
              <a:t>, </a:t>
            </a:r>
            <a:r>
              <a:rPr lang="nl-NL" sz="2400" dirty="0" err="1" smtClean="0">
                <a:latin typeface="Arial" pitchFamily="34" charset="0"/>
                <a:cs typeface="Arial" pitchFamily="34" charset="0"/>
              </a:rPr>
              <a:t>Ask</a:t>
            </a:r>
            <a:r>
              <a:rPr lang="nl-NL" sz="2400" dirty="0" smtClean="0">
                <a:latin typeface="Arial" pitchFamily="34" charset="0"/>
                <a:cs typeface="Arial" pitchFamily="34" charset="0"/>
              </a:rPr>
              <a:t>..</a:t>
            </a:r>
          </a:p>
          <a:p>
            <a:pPr>
              <a:buFont typeface="Wingdings" pitchFamily="2" charset="2"/>
              <a:buChar char="Ø"/>
            </a:pPr>
            <a:endParaRPr lang="nl-NL" sz="2400" dirty="0" smtClean="0">
              <a:latin typeface="Arial" pitchFamily="34" charset="0"/>
              <a:cs typeface="Arial" pitchFamily="34" charset="0"/>
            </a:endParaRPr>
          </a:p>
          <a:p>
            <a:pPr>
              <a:buFont typeface="Wingdings" pitchFamily="2" charset="2"/>
              <a:buChar char="Ø"/>
            </a:pPr>
            <a:r>
              <a:rPr lang="nl-NL" sz="2400" dirty="0" smtClean="0">
                <a:latin typeface="Arial" pitchFamily="34" charset="0"/>
                <a:cs typeface="Arial" pitchFamily="34" charset="0"/>
              </a:rPr>
              <a:t>Iemand wordt beledigd of pijn gedaan. Het slachtoffer wordt negatief behandelt.</a:t>
            </a:r>
          </a:p>
          <a:p>
            <a:pPr>
              <a:buFont typeface="Wingdings" pitchFamily="2" charset="2"/>
              <a:buChar char="Ø"/>
            </a:pPr>
            <a:endParaRPr lang="nl-NL" sz="2400" dirty="0" smtClean="0">
              <a:latin typeface="Arial" pitchFamily="34" charset="0"/>
              <a:cs typeface="Arial" pitchFamily="34" charset="0"/>
            </a:endParaRPr>
          </a:p>
          <a:p>
            <a:pPr>
              <a:buFont typeface="Wingdings" pitchFamily="2" charset="2"/>
              <a:buChar char="Ø"/>
            </a:pPr>
            <a:r>
              <a:rPr lang="nl-NL" sz="2400" dirty="0" smtClean="0">
                <a:latin typeface="Arial" pitchFamily="34" charset="0"/>
                <a:cs typeface="Arial" pitchFamily="34" charset="0"/>
              </a:rPr>
              <a:t>Het gebeurt vaker achter elkaar. Als er 1 keer iets vervelends gebeurt is er niet meteen sprake van cyberpesten.  </a:t>
            </a:r>
            <a:endParaRPr lang="nl-NL" sz="2400" dirty="0">
              <a:latin typeface="Arial" pitchFamily="34" charset="0"/>
              <a:cs typeface="Arial" pitchFamily="34" charset="0"/>
            </a:endParaRPr>
          </a:p>
        </p:txBody>
      </p:sp>
      <p:pic>
        <p:nvPicPr>
          <p:cNvPr id="5" name="Picture 2" descr="http://www.refdag.nl/polopoly_fs/anp_7399613_1_740265!image/540027103.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nodeType="clickEffect">
                                  <p:stCondLst>
                                    <p:cond delay="0"/>
                                  </p:stCondLst>
                                  <p:childTnLst>
                                    <p:animClr clrSpc="rgb" dir="cw">
                                      <p:cBhvr override="childStyle">
                                        <p:cTn id="6" dur="1900" fill="hold">
                                          <p:stCondLst>
                                            <p:cond delay="100"/>
                                          </p:stCondLst>
                                        </p:cTn>
                                        <p:tgtEl>
                                          <p:spTgt spid="5"/>
                                        </p:tgtEl>
                                        <p:attrNameLst>
                                          <p:attrName>style.color</p:attrName>
                                        </p:attrNameLst>
                                      </p:cBhvr>
                                      <p:to>
                                        <a:schemeClr val="accent2"/>
                                      </p:to>
                                    </p:animClr>
                                    <p:animClr clrSpc="rgb" dir="cw">
                                      <p:cBhvr>
                                        <p:cTn id="7" dur="1900" fill="hold">
                                          <p:stCondLst>
                                            <p:cond delay="100"/>
                                          </p:stCondLst>
                                        </p:cTn>
                                        <p:tgtEl>
                                          <p:spTgt spid="5"/>
                                        </p:tgtEl>
                                        <p:attrNameLst>
                                          <p:attrName>fillColor</p:attrName>
                                        </p:attrNameLst>
                                      </p:cBhvr>
                                      <p:to>
                                        <a:schemeClr val="accent2"/>
                                      </p:to>
                                    </p:animClr>
                                    <p:set>
                                      <p:cBhvr>
                                        <p:cTn id="8" dur="1900" fill="hold">
                                          <p:stCondLst>
                                            <p:cond delay="100"/>
                                          </p:stCondLst>
                                        </p:cTn>
                                        <p:tgtEl>
                                          <p:spTgt spid="5"/>
                                        </p:tgtEl>
                                        <p:attrNameLst>
                                          <p:attrName>fill.type</p:attrName>
                                        </p:attrNameLst>
                                      </p:cBhvr>
                                      <p:to>
                                        <p:strVal val="solid"/>
                                      </p:to>
                                    </p:set>
                                    <p:set>
                                      <p:cBhvr>
                                        <p:cTn id="9" dur="1900" fill="hold">
                                          <p:stCondLst>
                                            <p:cond delay="100"/>
                                          </p:stCondLst>
                                        </p:cTn>
                                        <p:tgtEl>
                                          <p:spTgt spid="5"/>
                                        </p:tgtEl>
                                        <p:attrNameLst>
                                          <p:attrName>fill.on</p:attrName>
                                        </p:attrNameLst>
                                      </p:cBhvr>
                                      <p:to>
                                        <p:strVal val="true"/>
                                      </p:to>
                                    </p:set>
                                    <p:animScale>
                                      <p:cBhvr>
                                        <p:cTn id="10" dur="200" fill="hold">
                                          <p:stCondLst>
                                            <p:cond delay="0"/>
                                          </p:stCondLst>
                                        </p:cTn>
                                        <p:tgtEl>
                                          <p:spTgt spid="5"/>
                                        </p:tgtEl>
                                      </p:cBhvr>
                                      <p:from x="100000" y="100000"/>
                                      <p:to x="100000" y="5000"/>
                                    </p:animScale>
                                    <p:animScale>
                                      <p:cBhvr>
                                        <p:cTn id="11" dur="200" fill="hold">
                                          <p:stCondLst>
                                            <p:cond delay="200"/>
                                          </p:stCondLst>
                                        </p:cTn>
                                        <p:tgtEl>
                                          <p:spTgt spid="5"/>
                                        </p:tgtEl>
                                      </p:cBhvr>
                                      <p:from x="100000" y="5000"/>
                                      <p:to x="120000" y="150000"/>
                                    </p:animScale>
                                    <p:animScale>
                                      <p:cBhvr>
                                        <p:cTn id="12" dur="600" fill="hold">
                                          <p:stCondLst>
                                            <p:cond delay="1400"/>
                                          </p:stCondLst>
                                        </p:cTn>
                                        <p:tgtEl>
                                          <p:spTgt spid="5"/>
                                        </p:tgtEl>
                                      </p:cBhvr>
                                      <p:to x="120000" y="150000"/>
                                    </p:animScale>
                                  </p:childTnLst>
                                </p:cTn>
                              </p:par>
                            </p:childTnLst>
                          </p:cTn>
                        </p:par>
                        <p:par>
                          <p:cTn id="13" fill="hold">
                            <p:stCondLst>
                              <p:cond delay="2000"/>
                            </p:stCondLst>
                            <p:childTnLst>
                              <p:par>
                                <p:cTn id="14" presetID="18" presetClass="exit" presetSubtype="12" fill="hold" nodeType="afterEffect">
                                  <p:stCondLst>
                                    <p:cond delay="0"/>
                                  </p:stCondLst>
                                  <p:childTnLst>
                                    <p:animEffect transition="out" filter="strips(downLeft)">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childTnLst>
                          </p:cTn>
                        </p:par>
                        <p:par>
                          <p:cTn id="17" fill="hold">
                            <p:stCondLst>
                              <p:cond delay="2500"/>
                            </p:stCondLst>
                            <p:childTnLst>
                              <p:par>
                                <p:cTn id="18" presetID="14" presetClass="emph" presetSubtype="0" fill="hold" nodeType="afterEffect">
                                  <p:stCondLst>
                                    <p:cond delay="0"/>
                                  </p:stCondLst>
                                  <p:childTnLst>
                                    <p:animClr clrSpc="rgb" dir="cw">
                                      <p:cBhvr override="childStyle">
                                        <p:cTn id="19" dur="950" fill="hold">
                                          <p:stCondLst>
                                            <p:cond delay="50"/>
                                          </p:stCondLst>
                                        </p:cTn>
                                        <p:tgtEl>
                                          <p:spTgt spid="5"/>
                                        </p:tgtEl>
                                        <p:attrNameLst>
                                          <p:attrName>style.color</p:attrName>
                                        </p:attrNameLst>
                                      </p:cBhvr>
                                      <p:to>
                                        <a:schemeClr val="accent2"/>
                                      </p:to>
                                    </p:animClr>
                                    <p:animClr clrSpc="rgb" dir="cw">
                                      <p:cBhvr>
                                        <p:cTn id="20" dur="950" fill="hold">
                                          <p:stCondLst>
                                            <p:cond delay="50"/>
                                          </p:stCondLst>
                                        </p:cTn>
                                        <p:tgtEl>
                                          <p:spTgt spid="5"/>
                                        </p:tgtEl>
                                        <p:attrNameLst>
                                          <p:attrName>fillColor</p:attrName>
                                        </p:attrNameLst>
                                      </p:cBhvr>
                                      <p:to>
                                        <a:schemeClr val="accent2"/>
                                      </p:to>
                                    </p:animClr>
                                    <p:set>
                                      <p:cBhvr>
                                        <p:cTn id="21" dur="950" fill="hold">
                                          <p:stCondLst>
                                            <p:cond delay="50"/>
                                          </p:stCondLst>
                                        </p:cTn>
                                        <p:tgtEl>
                                          <p:spTgt spid="5"/>
                                        </p:tgtEl>
                                        <p:attrNameLst>
                                          <p:attrName>fill.type</p:attrName>
                                        </p:attrNameLst>
                                      </p:cBhvr>
                                      <p:to>
                                        <p:strVal val="solid"/>
                                      </p:to>
                                    </p:set>
                                    <p:set>
                                      <p:cBhvr>
                                        <p:cTn id="22" dur="950" fill="hold">
                                          <p:stCondLst>
                                            <p:cond delay="50"/>
                                          </p:stCondLst>
                                        </p:cTn>
                                        <p:tgtEl>
                                          <p:spTgt spid="5"/>
                                        </p:tgtEl>
                                        <p:attrNameLst>
                                          <p:attrName>fill.on</p:attrName>
                                        </p:attrNameLst>
                                      </p:cBhvr>
                                      <p:to>
                                        <p:strVal val="true"/>
                                      </p:to>
                                    </p:set>
                                    <p:animScale>
                                      <p:cBhvr>
                                        <p:cTn id="23" dur="100" fill="hold">
                                          <p:stCondLst>
                                            <p:cond delay="0"/>
                                          </p:stCondLst>
                                        </p:cTn>
                                        <p:tgtEl>
                                          <p:spTgt spid="5"/>
                                        </p:tgtEl>
                                      </p:cBhvr>
                                      <p:from x="100000" y="100000"/>
                                      <p:to x="100000" y="5000"/>
                                    </p:animScale>
                                    <p:animScale>
                                      <p:cBhvr>
                                        <p:cTn id="24" dur="100" fill="hold">
                                          <p:stCondLst>
                                            <p:cond delay="100"/>
                                          </p:stCondLst>
                                        </p:cTn>
                                        <p:tgtEl>
                                          <p:spTgt spid="5"/>
                                        </p:tgtEl>
                                      </p:cBhvr>
                                      <p:from x="100000" y="5000"/>
                                      <p:to x="120000" y="150000"/>
                                    </p:animScale>
                                    <p:animScale>
                                      <p:cBhvr>
                                        <p:cTn id="25" dur="300" fill="hold">
                                          <p:stCondLst>
                                            <p:cond delay="700"/>
                                          </p:stCondLst>
                                        </p:cTn>
                                        <p:tgtEl>
                                          <p:spTgt spid="5"/>
                                        </p:tgtEl>
                                      </p:cBhvr>
                                      <p:to x="120000" y="150000"/>
                                    </p:animScale>
                                  </p:childTnLst>
                                </p:cTn>
                              </p:par>
                            </p:childTnLst>
                          </p:cTn>
                        </p:par>
                        <p:par>
                          <p:cTn id="26" fill="hold">
                            <p:stCondLst>
                              <p:cond delay="3500"/>
                            </p:stCondLst>
                            <p:childTnLst>
                              <p:par>
                                <p:cTn id="27" presetID="8" presetClass="emph" presetSubtype="0" fill="hold" grpId="0" nodeType="afterEffect">
                                  <p:stCondLst>
                                    <p:cond delay="0"/>
                                  </p:stCondLst>
                                  <p:childTnLst>
                                    <p:animRot by="21600000">
                                      <p:cBhvr>
                                        <p:cTn id="28" dur="1000" fill="hold"/>
                                        <p:tgtEl>
                                          <p:spTgt spid="2"/>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 calcmode="lin" valueType="num">
                                      <p:cBhvr additive="base">
                                        <p:cTn id="3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additive="base">
                                        <p:cTn id="39"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3">
                                            <p:txEl>
                                              <p:pRg st="4" end="4"/>
                                            </p:txEl>
                                          </p:spTgt>
                                        </p:tgtEl>
                                        <p:attrNameLst>
                                          <p:attrName>style.visibility</p:attrName>
                                        </p:attrNameLst>
                                      </p:cBhvr>
                                      <p:to>
                                        <p:strVal val="visible"/>
                                      </p:to>
                                    </p:set>
                                    <p:anim calcmode="lin" valueType="num">
                                      <p:cBhvr additive="base">
                                        <p:cTn id="45" dur="1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46"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395536" y="332656"/>
            <a:ext cx="8208912" cy="646331"/>
          </a:xfrm>
          <a:prstGeom prst="rect">
            <a:avLst/>
          </a:prstGeom>
          <a:noFill/>
        </p:spPr>
        <p:txBody>
          <a:bodyPr wrap="square" rtlCol="0">
            <a:spAutoFit/>
          </a:bodyPr>
          <a:lstStyle/>
          <a:p>
            <a:r>
              <a:rPr lang="nl-NL" sz="3600" b="1" dirty="0" smtClean="0">
                <a:latin typeface="Arial" pitchFamily="34" charset="0"/>
                <a:cs typeface="Arial" pitchFamily="34" charset="0"/>
              </a:rPr>
              <a:t>   Hoe kan je iemand digitaal pesten?</a:t>
            </a:r>
            <a:endParaRPr lang="nl-NL" sz="3600" b="1" dirty="0">
              <a:latin typeface="Arial" pitchFamily="34" charset="0"/>
              <a:cs typeface="Arial" pitchFamily="34" charset="0"/>
            </a:endParaRPr>
          </a:p>
        </p:txBody>
      </p:sp>
      <p:sp>
        <p:nvSpPr>
          <p:cNvPr id="7" name="Tekstvak 6"/>
          <p:cNvSpPr txBox="1"/>
          <p:nvPr/>
        </p:nvSpPr>
        <p:spPr>
          <a:xfrm>
            <a:off x="3059832" y="1916832"/>
            <a:ext cx="2592288" cy="369332"/>
          </a:xfrm>
          <a:prstGeom prst="rect">
            <a:avLst/>
          </a:prstGeom>
          <a:noFill/>
        </p:spPr>
        <p:txBody>
          <a:bodyPr wrap="square" rtlCol="0">
            <a:spAutoFit/>
          </a:bodyPr>
          <a:lstStyle/>
          <a:p>
            <a:r>
              <a:rPr lang="nl-NL" b="1" dirty="0" smtClean="0">
                <a:solidFill>
                  <a:srgbClr val="7030A0"/>
                </a:solidFill>
                <a:latin typeface="Arial" pitchFamily="34" charset="0"/>
                <a:cs typeface="Arial" pitchFamily="34" charset="0"/>
              </a:rPr>
              <a:t>Uitschelden</a:t>
            </a:r>
            <a:endParaRPr lang="nl-NL" b="1" dirty="0">
              <a:solidFill>
                <a:srgbClr val="7030A0"/>
              </a:solidFill>
              <a:latin typeface="Arial" pitchFamily="34" charset="0"/>
              <a:cs typeface="Arial" pitchFamily="34" charset="0"/>
            </a:endParaRPr>
          </a:p>
        </p:txBody>
      </p:sp>
      <p:sp>
        <p:nvSpPr>
          <p:cNvPr id="8" name="Tekstvak 7"/>
          <p:cNvSpPr txBox="1"/>
          <p:nvPr/>
        </p:nvSpPr>
        <p:spPr>
          <a:xfrm>
            <a:off x="4860032" y="1268760"/>
            <a:ext cx="2880320" cy="369332"/>
          </a:xfrm>
          <a:prstGeom prst="rect">
            <a:avLst/>
          </a:prstGeom>
          <a:noFill/>
        </p:spPr>
        <p:txBody>
          <a:bodyPr wrap="square" rtlCol="0">
            <a:spAutoFit/>
          </a:bodyPr>
          <a:lstStyle/>
          <a:p>
            <a:r>
              <a:rPr lang="nl-NL" b="1" dirty="0" smtClean="0">
                <a:solidFill>
                  <a:srgbClr val="FF3399"/>
                </a:solidFill>
                <a:latin typeface="Arial" pitchFamily="34" charset="0"/>
                <a:cs typeface="Arial" pitchFamily="34" charset="0"/>
              </a:rPr>
              <a:t>Roddels verspreiden</a:t>
            </a:r>
            <a:endParaRPr lang="nl-NL" b="1" dirty="0">
              <a:solidFill>
                <a:srgbClr val="FF3399"/>
              </a:solidFill>
              <a:latin typeface="Arial" pitchFamily="34" charset="0"/>
              <a:cs typeface="Arial" pitchFamily="34" charset="0"/>
            </a:endParaRPr>
          </a:p>
        </p:txBody>
      </p:sp>
      <p:sp>
        <p:nvSpPr>
          <p:cNvPr id="9" name="Tekstvak 8"/>
          <p:cNvSpPr txBox="1"/>
          <p:nvPr/>
        </p:nvSpPr>
        <p:spPr>
          <a:xfrm>
            <a:off x="971600" y="1484784"/>
            <a:ext cx="2664296" cy="646331"/>
          </a:xfrm>
          <a:prstGeom prst="rect">
            <a:avLst/>
          </a:prstGeom>
          <a:noFill/>
        </p:spPr>
        <p:txBody>
          <a:bodyPr wrap="square" rtlCol="0">
            <a:spAutoFit/>
          </a:bodyPr>
          <a:lstStyle/>
          <a:p>
            <a:r>
              <a:rPr lang="nl-NL" b="1" dirty="0" smtClean="0">
                <a:solidFill>
                  <a:srgbClr val="FF0000"/>
                </a:solidFill>
                <a:latin typeface="Arial" pitchFamily="34" charset="0"/>
                <a:cs typeface="Arial" pitchFamily="34" charset="0"/>
              </a:rPr>
              <a:t>Foto of video maken of doorsturen</a:t>
            </a:r>
            <a:endParaRPr lang="nl-NL" b="1" dirty="0">
              <a:solidFill>
                <a:srgbClr val="FF0000"/>
              </a:solidFill>
              <a:latin typeface="Arial" pitchFamily="34" charset="0"/>
              <a:cs typeface="Arial" pitchFamily="34" charset="0"/>
            </a:endParaRPr>
          </a:p>
        </p:txBody>
      </p:sp>
      <p:sp>
        <p:nvSpPr>
          <p:cNvPr id="10" name="Tekstvak 9"/>
          <p:cNvSpPr txBox="1"/>
          <p:nvPr/>
        </p:nvSpPr>
        <p:spPr>
          <a:xfrm>
            <a:off x="5436096" y="1844824"/>
            <a:ext cx="4032448" cy="646331"/>
          </a:xfrm>
          <a:prstGeom prst="rect">
            <a:avLst/>
          </a:prstGeom>
          <a:noFill/>
        </p:spPr>
        <p:txBody>
          <a:bodyPr wrap="square" rtlCol="0">
            <a:spAutoFit/>
          </a:bodyPr>
          <a:lstStyle/>
          <a:p>
            <a:r>
              <a:rPr lang="nl-NL" b="1" dirty="0" smtClean="0">
                <a:solidFill>
                  <a:srgbClr val="00B050"/>
                </a:solidFill>
                <a:latin typeface="Arial" pitchFamily="34" charset="0"/>
                <a:cs typeface="Arial" pitchFamily="34" charset="0"/>
              </a:rPr>
              <a:t>Foto of video doorsturen zonder toestemming</a:t>
            </a:r>
            <a:endParaRPr lang="nl-NL" b="1" dirty="0">
              <a:solidFill>
                <a:srgbClr val="00B050"/>
              </a:solidFill>
              <a:latin typeface="Arial" pitchFamily="34" charset="0"/>
              <a:cs typeface="Arial" pitchFamily="34" charset="0"/>
            </a:endParaRPr>
          </a:p>
        </p:txBody>
      </p:sp>
      <p:sp>
        <p:nvSpPr>
          <p:cNvPr id="11" name="Tekstvak 10"/>
          <p:cNvSpPr txBox="1"/>
          <p:nvPr/>
        </p:nvSpPr>
        <p:spPr>
          <a:xfrm>
            <a:off x="4716016" y="5805264"/>
            <a:ext cx="3384376" cy="369332"/>
          </a:xfrm>
          <a:prstGeom prst="rect">
            <a:avLst/>
          </a:prstGeom>
          <a:noFill/>
        </p:spPr>
        <p:txBody>
          <a:bodyPr wrap="square" rtlCol="0">
            <a:spAutoFit/>
          </a:bodyPr>
          <a:lstStyle/>
          <a:p>
            <a:r>
              <a:rPr lang="nl-NL" b="1" dirty="0" smtClean="0">
                <a:solidFill>
                  <a:srgbClr val="FF0000"/>
                </a:solidFill>
                <a:latin typeface="Arial" pitchFamily="34" charset="0"/>
                <a:cs typeface="Arial" pitchFamily="34" charset="0"/>
              </a:rPr>
              <a:t>Bedreigen</a:t>
            </a:r>
            <a:endParaRPr lang="nl-NL" b="1" dirty="0">
              <a:solidFill>
                <a:srgbClr val="FF0000"/>
              </a:solidFill>
              <a:latin typeface="Arial" pitchFamily="34" charset="0"/>
              <a:cs typeface="Arial" pitchFamily="34" charset="0"/>
            </a:endParaRPr>
          </a:p>
        </p:txBody>
      </p:sp>
      <p:sp>
        <p:nvSpPr>
          <p:cNvPr id="13" name="Tekstvak 12"/>
          <p:cNvSpPr txBox="1"/>
          <p:nvPr/>
        </p:nvSpPr>
        <p:spPr>
          <a:xfrm>
            <a:off x="2771800" y="3501008"/>
            <a:ext cx="3960440" cy="369332"/>
          </a:xfrm>
          <a:prstGeom prst="rect">
            <a:avLst/>
          </a:prstGeom>
          <a:noFill/>
        </p:spPr>
        <p:txBody>
          <a:bodyPr wrap="square" rtlCol="0">
            <a:spAutoFit/>
          </a:bodyPr>
          <a:lstStyle/>
          <a:p>
            <a:r>
              <a:rPr lang="nl-NL" b="1" dirty="0" smtClean="0">
                <a:solidFill>
                  <a:schemeClr val="bg2">
                    <a:lumMod val="50000"/>
                  </a:schemeClr>
                </a:solidFill>
                <a:latin typeface="Arial" pitchFamily="34" charset="0"/>
                <a:cs typeface="Arial" pitchFamily="34" charset="0"/>
              </a:rPr>
              <a:t>Nep profiel aanmaken</a:t>
            </a:r>
            <a:endParaRPr lang="nl-NL" b="1" dirty="0">
              <a:solidFill>
                <a:schemeClr val="bg2">
                  <a:lumMod val="50000"/>
                </a:schemeClr>
              </a:solidFill>
              <a:latin typeface="Arial" pitchFamily="34" charset="0"/>
              <a:cs typeface="Arial" pitchFamily="34" charset="0"/>
            </a:endParaRPr>
          </a:p>
        </p:txBody>
      </p:sp>
      <p:sp>
        <p:nvSpPr>
          <p:cNvPr id="14" name="Tekstvak 13"/>
          <p:cNvSpPr txBox="1"/>
          <p:nvPr/>
        </p:nvSpPr>
        <p:spPr>
          <a:xfrm>
            <a:off x="1907704" y="4221088"/>
            <a:ext cx="3240360" cy="646331"/>
          </a:xfrm>
          <a:prstGeom prst="rect">
            <a:avLst/>
          </a:prstGeom>
          <a:noFill/>
        </p:spPr>
        <p:txBody>
          <a:bodyPr wrap="square" rtlCol="0">
            <a:spAutoFit/>
          </a:bodyPr>
          <a:lstStyle/>
          <a:p>
            <a:r>
              <a:rPr lang="nl-NL" b="1" dirty="0" smtClean="0">
                <a:solidFill>
                  <a:schemeClr val="accent2">
                    <a:lumMod val="75000"/>
                  </a:schemeClr>
                </a:solidFill>
                <a:latin typeface="Arial" pitchFamily="34" charset="0"/>
                <a:cs typeface="Arial" pitchFamily="34" charset="0"/>
              </a:rPr>
              <a:t>Iemand kan zich voordoen als een ander</a:t>
            </a:r>
            <a:endParaRPr lang="nl-NL" b="1" dirty="0">
              <a:solidFill>
                <a:schemeClr val="accent2">
                  <a:lumMod val="75000"/>
                </a:schemeClr>
              </a:solidFill>
              <a:latin typeface="Arial" pitchFamily="34" charset="0"/>
              <a:cs typeface="Arial" pitchFamily="34" charset="0"/>
            </a:endParaRPr>
          </a:p>
        </p:txBody>
      </p:sp>
      <p:sp>
        <p:nvSpPr>
          <p:cNvPr id="15" name="Tekstvak 14"/>
          <p:cNvSpPr txBox="1"/>
          <p:nvPr/>
        </p:nvSpPr>
        <p:spPr>
          <a:xfrm>
            <a:off x="4283968" y="4653136"/>
            <a:ext cx="4248472" cy="646331"/>
          </a:xfrm>
          <a:prstGeom prst="rect">
            <a:avLst/>
          </a:prstGeom>
          <a:noFill/>
        </p:spPr>
        <p:txBody>
          <a:bodyPr wrap="square" rtlCol="0">
            <a:spAutoFit/>
          </a:bodyPr>
          <a:lstStyle/>
          <a:p>
            <a:r>
              <a:rPr lang="nl-NL" b="1" dirty="0" smtClean="0">
                <a:solidFill>
                  <a:srgbClr val="D61A0C"/>
                </a:solidFill>
                <a:latin typeface="Arial" pitchFamily="34" charset="0"/>
                <a:cs typeface="Arial" pitchFamily="34" charset="0"/>
              </a:rPr>
              <a:t>Iemand anders kan zich voordoen als jou </a:t>
            </a:r>
            <a:endParaRPr lang="nl-NL" b="1" dirty="0">
              <a:solidFill>
                <a:srgbClr val="D61A0C"/>
              </a:solidFill>
              <a:latin typeface="Arial" pitchFamily="34" charset="0"/>
              <a:cs typeface="Arial" pitchFamily="34" charset="0"/>
            </a:endParaRPr>
          </a:p>
        </p:txBody>
      </p:sp>
      <p:sp>
        <p:nvSpPr>
          <p:cNvPr id="17" name="Tekstvak 16"/>
          <p:cNvSpPr txBox="1"/>
          <p:nvPr/>
        </p:nvSpPr>
        <p:spPr>
          <a:xfrm>
            <a:off x="323528" y="4941168"/>
            <a:ext cx="2232248" cy="646331"/>
          </a:xfrm>
          <a:prstGeom prst="rect">
            <a:avLst/>
          </a:prstGeom>
          <a:noFill/>
        </p:spPr>
        <p:txBody>
          <a:bodyPr wrap="square" rtlCol="0">
            <a:spAutoFit/>
          </a:bodyPr>
          <a:lstStyle/>
          <a:p>
            <a:r>
              <a:rPr lang="nl-NL" b="1" dirty="0" smtClean="0">
                <a:solidFill>
                  <a:srgbClr val="666699"/>
                </a:solidFill>
                <a:latin typeface="Arial" pitchFamily="34" charset="0"/>
                <a:cs typeface="Arial" pitchFamily="34" charset="0"/>
              </a:rPr>
              <a:t>Chantage / Afpersen</a:t>
            </a:r>
            <a:endParaRPr lang="nl-NL" b="1" dirty="0">
              <a:solidFill>
                <a:srgbClr val="666699"/>
              </a:solidFill>
              <a:latin typeface="Arial" pitchFamily="34" charset="0"/>
              <a:cs typeface="Arial" pitchFamily="34" charset="0"/>
            </a:endParaRPr>
          </a:p>
        </p:txBody>
      </p:sp>
      <p:sp>
        <p:nvSpPr>
          <p:cNvPr id="18" name="Tekstvak 17"/>
          <p:cNvSpPr txBox="1"/>
          <p:nvPr/>
        </p:nvSpPr>
        <p:spPr>
          <a:xfrm>
            <a:off x="2771800" y="5157192"/>
            <a:ext cx="1080120" cy="369332"/>
          </a:xfrm>
          <a:prstGeom prst="rect">
            <a:avLst/>
          </a:prstGeom>
          <a:noFill/>
        </p:spPr>
        <p:txBody>
          <a:bodyPr wrap="square" rtlCol="0">
            <a:spAutoFit/>
          </a:bodyPr>
          <a:lstStyle/>
          <a:p>
            <a:r>
              <a:rPr lang="nl-NL" b="1" dirty="0" smtClean="0">
                <a:latin typeface="Arial" pitchFamily="34" charset="0"/>
                <a:cs typeface="Arial" pitchFamily="34" charset="0"/>
              </a:rPr>
              <a:t>Hacken</a:t>
            </a:r>
            <a:endParaRPr lang="nl-NL" b="1" dirty="0">
              <a:latin typeface="Arial" pitchFamily="34" charset="0"/>
              <a:cs typeface="Arial" pitchFamily="34" charset="0"/>
            </a:endParaRPr>
          </a:p>
        </p:txBody>
      </p:sp>
      <p:sp>
        <p:nvSpPr>
          <p:cNvPr id="20" name="Tekstvak 19"/>
          <p:cNvSpPr txBox="1"/>
          <p:nvPr/>
        </p:nvSpPr>
        <p:spPr>
          <a:xfrm>
            <a:off x="6479704" y="3645024"/>
            <a:ext cx="2664296" cy="646331"/>
          </a:xfrm>
          <a:prstGeom prst="rect">
            <a:avLst/>
          </a:prstGeom>
          <a:noFill/>
        </p:spPr>
        <p:txBody>
          <a:bodyPr wrap="square" rtlCol="0">
            <a:spAutoFit/>
          </a:bodyPr>
          <a:lstStyle/>
          <a:p>
            <a:r>
              <a:rPr lang="nl-NL" b="1" dirty="0" smtClean="0">
                <a:solidFill>
                  <a:srgbClr val="003300"/>
                </a:solidFill>
                <a:latin typeface="Arial" pitchFamily="34" charset="0"/>
                <a:cs typeface="Arial" pitchFamily="34" charset="0"/>
              </a:rPr>
              <a:t>Opzettelijk virussen rondsturen</a:t>
            </a:r>
            <a:endParaRPr lang="nl-NL" b="1" dirty="0">
              <a:solidFill>
                <a:srgbClr val="003300"/>
              </a:solidFill>
              <a:latin typeface="Arial" pitchFamily="34" charset="0"/>
              <a:cs typeface="Arial" pitchFamily="34" charset="0"/>
            </a:endParaRPr>
          </a:p>
        </p:txBody>
      </p:sp>
      <p:sp>
        <p:nvSpPr>
          <p:cNvPr id="21" name="Tekstvak 20"/>
          <p:cNvSpPr txBox="1"/>
          <p:nvPr/>
        </p:nvSpPr>
        <p:spPr>
          <a:xfrm>
            <a:off x="971600" y="5805264"/>
            <a:ext cx="2880320" cy="923330"/>
          </a:xfrm>
          <a:prstGeom prst="rect">
            <a:avLst/>
          </a:prstGeom>
          <a:noFill/>
        </p:spPr>
        <p:txBody>
          <a:bodyPr wrap="square" rtlCol="0">
            <a:spAutoFit/>
          </a:bodyPr>
          <a:lstStyle/>
          <a:p>
            <a:r>
              <a:rPr lang="nl-NL" b="1" dirty="0" smtClean="0">
                <a:solidFill>
                  <a:schemeClr val="tx2">
                    <a:lumMod val="60000"/>
                    <a:lumOff val="40000"/>
                  </a:schemeClr>
                </a:solidFill>
                <a:latin typeface="Arial" pitchFamily="34" charset="0"/>
                <a:cs typeface="Arial" pitchFamily="34" charset="0"/>
              </a:rPr>
              <a:t>Beledigende boodschappen rondsturen</a:t>
            </a:r>
            <a:endParaRPr lang="nl-NL" b="1" dirty="0">
              <a:solidFill>
                <a:schemeClr val="tx2">
                  <a:lumMod val="60000"/>
                  <a:lumOff val="40000"/>
                </a:schemeClr>
              </a:solidFill>
              <a:latin typeface="Arial" pitchFamily="34" charset="0"/>
              <a:cs typeface="Arial" pitchFamily="34" charset="0"/>
            </a:endParaRPr>
          </a:p>
        </p:txBody>
      </p:sp>
      <p:sp>
        <p:nvSpPr>
          <p:cNvPr id="22" name="Tekstvak 21"/>
          <p:cNvSpPr txBox="1"/>
          <p:nvPr/>
        </p:nvSpPr>
        <p:spPr>
          <a:xfrm>
            <a:off x="5148064" y="2708920"/>
            <a:ext cx="2880320" cy="369332"/>
          </a:xfrm>
          <a:prstGeom prst="rect">
            <a:avLst/>
          </a:prstGeom>
          <a:noFill/>
        </p:spPr>
        <p:txBody>
          <a:bodyPr wrap="square" rtlCol="0">
            <a:spAutoFit/>
          </a:bodyPr>
          <a:lstStyle/>
          <a:p>
            <a:r>
              <a:rPr lang="nl-NL" b="1" dirty="0" smtClean="0">
                <a:solidFill>
                  <a:srgbClr val="0099CC"/>
                </a:solidFill>
                <a:latin typeface="Arial" pitchFamily="34" charset="0"/>
                <a:cs typeface="Arial" pitchFamily="34" charset="0"/>
              </a:rPr>
              <a:t>Bewerken van foto’s</a:t>
            </a:r>
            <a:endParaRPr lang="nl-NL" b="1" dirty="0">
              <a:solidFill>
                <a:srgbClr val="0099CC"/>
              </a:solidFill>
              <a:latin typeface="Arial" pitchFamily="34" charset="0"/>
              <a:cs typeface="Arial" pitchFamily="34" charset="0"/>
            </a:endParaRPr>
          </a:p>
        </p:txBody>
      </p:sp>
      <p:sp>
        <p:nvSpPr>
          <p:cNvPr id="23" name="Tekstvak 22"/>
          <p:cNvSpPr txBox="1"/>
          <p:nvPr/>
        </p:nvSpPr>
        <p:spPr>
          <a:xfrm>
            <a:off x="611560" y="2564904"/>
            <a:ext cx="3672408" cy="369332"/>
          </a:xfrm>
          <a:prstGeom prst="rect">
            <a:avLst/>
          </a:prstGeom>
          <a:noFill/>
        </p:spPr>
        <p:txBody>
          <a:bodyPr wrap="square" rtlCol="0">
            <a:spAutoFit/>
          </a:bodyPr>
          <a:lstStyle/>
          <a:p>
            <a:r>
              <a:rPr lang="nl-NL" b="1" dirty="0" smtClean="0">
                <a:solidFill>
                  <a:schemeClr val="accent6">
                    <a:lumMod val="75000"/>
                  </a:schemeClr>
                </a:solidFill>
                <a:latin typeface="Arial" pitchFamily="34" charset="0"/>
                <a:cs typeface="Arial" pitchFamily="34" charset="0"/>
              </a:rPr>
              <a:t>Genante informatie verspreiden</a:t>
            </a:r>
            <a:endParaRPr lang="nl-NL" b="1" dirty="0">
              <a:solidFill>
                <a:schemeClr val="accent6">
                  <a:lumMod val="75000"/>
                </a:schemeClr>
              </a:solidFill>
              <a:latin typeface="Arial" pitchFamily="34" charset="0"/>
              <a:cs typeface="Arial" pitchFamily="34" charset="0"/>
            </a:endParaRPr>
          </a:p>
        </p:txBody>
      </p:sp>
      <p:sp>
        <p:nvSpPr>
          <p:cNvPr id="24" name="Tekstvak 23"/>
          <p:cNvSpPr txBox="1"/>
          <p:nvPr/>
        </p:nvSpPr>
        <p:spPr>
          <a:xfrm>
            <a:off x="6372200" y="5301208"/>
            <a:ext cx="2376264" cy="369332"/>
          </a:xfrm>
          <a:prstGeom prst="rect">
            <a:avLst/>
          </a:prstGeom>
          <a:noFill/>
        </p:spPr>
        <p:txBody>
          <a:bodyPr wrap="square" rtlCol="0">
            <a:spAutoFit/>
          </a:bodyPr>
          <a:lstStyle/>
          <a:p>
            <a:r>
              <a:rPr lang="nl-NL" b="1" dirty="0" smtClean="0">
                <a:solidFill>
                  <a:srgbClr val="FF9900"/>
                </a:solidFill>
                <a:latin typeface="Arial" pitchFamily="34" charset="0"/>
                <a:cs typeface="Arial" pitchFamily="34" charset="0"/>
              </a:rPr>
              <a:t>Genegeerd worden</a:t>
            </a:r>
            <a:endParaRPr lang="nl-NL" b="1" dirty="0">
              <a:solidFill>
                <a:srgbClr val="FF9900"/>
              </a:solidFill>
              <a:latin typeface="Arial" pitchFamily="34" charset="0"/>
              <a:cs typeface="Arial" pitchFamily="34" charset="0"/>
            </a:endParaRPr>
          </a:p>
        </p:txBody>
      </p:sp>
      <p:sp>
        <p:nvSpPr>
          <p:cNvPr id="25" name="Tekstvak 24"/>
          <p:cNvSpPr txBox="1"/>
          <p:nvPr/>
        </p:nvSpPr>
        <p:spPr>
          <a:xfrm>
            <a:off x="179512" y="3212976"/>
            <a:ext cx="2448272" cy="923330"/>
          </a:xfrm>
          <a:prstGeom prst="rect">
            <a:avLst/>
          </a:prstGeom>
          <a:noFill/>
        </p:spPr>
        <p:txBody>
          <a:bodyPr wrap="square" rtlCol="0">
            <a:spAutoFit/>
          </a:bodyPr>
          <a:lstStyle/>
          <a:p>
            <a:r>
              <a:rPr lang="nl-NL" b="1" dirty="0" smtClean="0">
                <a:solidFill>
                  <a:srgbClr val="FFC000"/>
                </a:solidFill>
                <a:latin typeface="Arial" pitchFamily="34" charset="0"/>
                <a:cs typeface="Arial" pitchFamily="34" charset="0"/>
              </a:rPr>
              <a:t>Aanmelden als slachtoffer bij bepaalde websites</a:t>
            </a:r>
            <a:endParaRPr lang="nl-NL" b="1" dirty="0">
              <a:solidFill>
                <a:srgbClr val="FFC000"/>
              </a:solidFill>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slide(fromBottom)">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5" presetClass="entr" presetSubtype="1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checkerboard(across)">
                                      <p:cBhvr>
                                        <p:cTn id="25" dur="500"/>
                                        <p:tgtEl>
                                          <p:spTgt spid="21"/>
                                        </p:tgtEl>
                                      </p:cBhvr>
                                    </p:animEffect>
                                  </p:childTnLst>
                                </p:cTn>
                              </p:par>
                            </p:childTnLst>
                          </p:cTn>
                        </p:par>
                        <p:par>
                          <p:cTn id="26" fill="hold">
                            <p:stCondLst>
                              <p:cond delay="2000"/>
                            </p:stCondLst>
                            <p:childTnLst>
                              <p:par>
                                <p:cTn id="27" presetID="2" presetClass="entr" presetSubtype="1"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8" presetClass="entr" presetSubtype="16"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diamond(in)">
                                      <p:cBhvr>
                                        <p:cTn id="34" dur="2000"/>
                                        <p:tgtEl>
                                          <p:spTgt spid="8"/>
                                        </p:tgtEl>
                                      </p:cBhvr>
                                    </p:animEffect>
                                  </p:childTnLst>
                                </p:cTn>
                              </p:par>
                            </p:childTnLst>
                          </p:cTn>
                        </p:par>
                        <p:par>
                          <p:cTn id="35" fill="hold">
                            <p:stCondLst>
                              <p:cond delay="4500"/>
                            </p:stCondLst>
                            <p:childTnLst>
                              <p:par>
                                <p:cTn id="36" presetID="9"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dissolve">
                                      <p:cBhvr>
                                        <p:cTn id="38" dur="500"/>
                                        <p:tgtEl>
                                          <p:spTgt spid="17"/>
                                        </p:tgtEl>
                                      </p:cBhvr>
                                    </p:animEffect>
                                  </p:childTnLst>
                                </p:cTn>
                              </p:par>
                            </p:childTnLst>
                          </p:cTn>
                        </p:par>
                        <p:par>
                          <p:cTn id="39" fill="hold">
                            <p:stCondLst>
                              <p:cond delay="5000"/>
                            </p:stCondLst>
                            <p:childTnLst>
                              <p:par>
                                <p:cTn id="40" presetID="3" presetClass="entr" presetSubtype="1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blinds(horizontal)">
                                      <p:cBhvr>
                                        <p:cTn id="42" dur="500"/>
                                        <p:tgtEl>
                                          <p:spTgt spid="9"/>
                                        </p:tgtEl>
                                      </p:cBhvr>
                                    </p:animEffect>
                                  </p:childTnLst>
                                </p:cTn>
                              </p:par>
                            </p:childTnLst>
                          </p:cTn>
                        </p:par>
                        <p:par>
                          <p:cTn id="43" fill="hold">
                            <p:stCondLst>
                              <p:cond delay="5500"/>
                            </p:stCondLst>
                            <p:childTnLst>
                              <p:par>
                                <p:cTn id="44" presetID="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0-#ppt_w/2"/>
                                          </p:val>
                                        </p:tav>
                                        <p:tav tm="100000">
                                          <p:val>
                                            <p:strVal val="#ppt_x"/>
                                          </p:val>
                                        </p:tav>
                                      </p:tavLst>
                                    </p:anim>
                                    <p:anim calcmode="lin" valueType="num">
                                      <p:cBhvr additive="base">
                                        <p:cTn id="47" dur="500" fill="hold"/>
                                        <p:tgtEl>
                                          <p:spTgt spid="10"/>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2" presetClass="entr" presetSubtype="6"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par>
                          <p:cTn id="53" fill="hold">
                            <p:stCondLst>
                              <p:cond delay="6500"/>
                            </p:stCondLst>
                            <p:childTnLst>
                              <p:par>
                                <p:cTn id="54" presetID="5" presetClass="entr" presetSubtype="10"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checkerboard(across)">
                                      <p:cBhvr>
                                        <p:cTn id="56" dur="500"/>
                                        <p:tgtEl>
                                          <p:spTgt spid="11"/>
                                        </p:tgtEl>
                                      </p:cBhvr>
                                    </p:animEffect>
                                  </p:childTnLst>
                                </p:cTn>
                              </p:par>
                            </p:childTnLst>
                          </p:cTn>
                        </p:par>
                        <p:par>
                          <p:cTn id="57" fill="hold">
                            <p:stCondLst>
                              <p:cond delay="7000"/>
                            </p:stCondLst>
                            <p:childTnLst>
                              <p:par>
                                <p:cTn id="58" presetID="2" presetClass="entr" presetSubtype="3"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 calcmode="lin" valueType="num">
                                      <p:cBhvr additive="base">
                                        <p:cTn id="60" dur="500" fill="hold"/>
                                        <p:tgtEl>
                                          <p:spTgt spid="18"/>
                                        </p:tgtEl>
                                        <p:attrNameLst>
                                          <p:attrName>ppt_x</p:attrName>
                                        </p:attrNameLst>
                                      </p:cBhvr>
                                      <p:tavLst>
                                        <p:tav tm="0">
                                          <p:val>
                                            <p:strVal val="1+#ppt_w/2"/>
                                          </p:val>
                                        </p:tav>
                                        <p:tav tm="100000">
                                          <p:val>
                                            <p:strVal val="#ppt_x"/>
                                          </p:val>
                                        </p:tav>
                                      </p:tavLst>
                                    </p:anim>
                                    <p:anim calcmode="lin" valueType="num">
                                      <p:cBhvr additive="base">
                                        <p:cTn id="61" dur="500" fill="hold"/>
                                        <p:tgtEl>
                                          <p:spTgt spid="18"/>
                                        </p:tgtEl>
                                        <p:attrNameLst>
                                          <p:attrName>ppt_y</p:attrName>
                                        </p:attrNameLst>
                                      </p:cBhvr>
                                      <p:tavLst>
                                        <p:tav tm="0">
                                          <p:val>
                                            <p:strVal val="0-#ppt_h/2"/>
                                          </p:val>
                                        </p:tav>
                                        <p:tav tm="100000">
                                          <p:val>
                                            <p:strVal val="#ppt_y"/>
                                          </p:val>
                                        </p:tav>
                                      </p:tavLst>
                                    </p:anim>
                                  </p:childTnLst>
                                </p:cTn>
                              </p:par>
                            </p:childTnLst>
                          </p:cTn>
                        </p:par>
                        <p:par>
                          <p:cTn id="62" fill="hold">
                            <p:stCondLst>
                              <p:cond delay="7500"/>
                            </p:stCondLst>
                            <p:childTnLst>
                              <p:par>
                                <p:cTn id="63" presetID="2" presetClass="entr" presetSubtype="9" fill="hold" grpId="0" nodeType="after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additive="base">
                                        <p:cTn id="65" dur="500" fill="hold"/>
                                        <p:tgtEl>
                                          <p:spTgt spid="7"/>
                                        </p:tgtEl>
                                        <p:attrNameLst>
                                          <p:attrName>ppt_x</p:attrName>
                                        </p:attrNameLst>
                                      </p:cBhvr>
                                      <p:tavLst>
                                        <p:tav tm="0">
                                          <p:val>
                                            <p:strVal val="0-#ppt_w/2"/>
                                          </p:val>
                                        </p:tav>
                                        <p:tav tm="100000">
                                          <p:val>
                                            <p:strVal val="#ppt_x"/>
                                          </p:val>
                                        </p:tav>
                                      </p:tavLst>
                                    </p:anim>
                                    <p:anim calcmode="lin" valueType="num">
                                      <p:cBhvr additive="base">
                                        <p:cTn id="66" dur="500" fill="hold"/>
                                        <p:tgtEl>
                                          <p:spTgt spid="7"/>
                                        </p:tgtEl>
                                        <p:attrNameLst>
                                          <p:attrName>ppt_y</p:attrName>
                                        </p:attrNameLst>
                                      </p:cBhvr>
                                      <p:tavLst>
                                        <p:tav tm="0">
                                          <p:val>
                                            <p:strVal val="0-#ppt_h/2"/>
                                          </p:val>
                                        </p:tav>
                                        <p:tav tm="100000">
                                          <p:val>
                                            <p:strVal val="#ppt_y"/>
                                          </p:val>
                                        </p:tav>
                                      </p:tavLst>
                                    </p:anim>
                                  </p:childTnLst>
                                </p:cTn>
                              </p:par>
                            </p:childTnLst>
                          </p:cTn>
                        </p:par>
                        <p:par>
                          <p:cTn id="67" fill="hold">
                            <p:stCondLst>
                              <p:cond delay="8000"/>
                            </p:stCondLst>
                            <p:childTnLst>
                              <p:par>
                                <p:cTn id="68" presetID="4" presetClass="entr" presetSubtype="16" fill="hold" nodeType="afterEffect">
                                  <p:stCondLst>
                                    <p:cond delay="0"/>
                                  </p:stCondLst>
                                  <p:childTnLst>
                                    <p:set>
                                      <p:cBhvr>
                                        <p:cTn id="69" dur="1" fill="hold">
                                          <p:stCondLst>
                                            <p:cond delay="0"/>
                                          </p:stCondLst>
                                        </p:cTn>
                                        <p:tgtEl>
                                          <p:spTgt spid="20">
                                            <p:txEl>
                                              <p:pRg st="0" end="0"/>
                                            </p:txEl>
                                          </p:spTgt>
                                        </p:tgtEl>
                                        <p:attrNameLst>
                                          <p:attrName>style.visibility</p:attrName>
                                        </p:attrNameLst>
                                      </p:cBhvr>
                                      <p:to>
                                        <p:strVal val="visible"/>
                                      </p:to>
                                    </p:set>
                                    <p:animEffect transition="in" filter="box(in)">
                                      <p:cBhvr>
                                        <p:cTn id="70" dur="500"/>
                                        <p:tgtEl>
                                          <p:spTgt spid="20">
                                            <p:txEl>
                                              <p:pRg st="0" end="0"/>
                                            </p:txEl>
                                          </p:spTgt>
                                        </p:tgtEl>
                                      </p:cBhvr>
                                    </p:animEffect>
                                  </p:childTnLst>
                                </p:cTn>
                              </p:par>
                            </p:childTnLst>
                          </p:cTn>
                        </p:par>
                        <p:par>
                          <p:cTn id="71" fill="hold">
                            <p:stCondLst>
                              <p:cond delay="8500"/>
                            </p:stCondLst>
                            <p:childTnLst>
                              <p:par>
                                <p:cTn id="72" presetID="2" presetClass="entr" presetSubtype="9"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0-#ppt_w/2"/>
                                          </p:val>
                                        </p:tav>
                                        <p:tav tm="100000">
                                          <p:val>
                                            <p:strVal val="#ppt_x"/>
                                          </p:val>
                                        </p:tav>
                                      </p:tavLst>
                                    </p:anim>
                                    <p:anim calcmode="lin" valueType="num">
                                      <p:cBhvr additive="base">
                                        <p:cTn id="75" dur="500" fill="hold"/>
                                        <p:tgtEl>
                                          <p:spTgt spid="22"/>
                                        </p:tgtEl>
                                        <p:attrNameLst>
                                          <p:attrName>ppt_y</p:attrName>
                                        </p:attrNameLst>
                                      </p:cBhvr>
                                      <p:tavLst>
                                        <p:tav tm="0">
                                          <p:val>
                                            <p:strVal val="0-#ppt_h/2"/>
                                          </p:val>
                                        </p:tav>
                                        <p:tav tm="100000">
                                          <p:val>
                                            <p:strVal val="#ppt_y"/>
                                          </p:val>
                                        </p:tav>
                                      </p:tavLst>
                                    </p:anim>
                                  </p:childTnLst>
                                </p:cTn>
                              </p:par>
                            </p:childTnLst>
                          </p:cTn>
                        </p:par>
                        <p:par>
                          <p:cTn id="76" fill="hold">
                            <p:stCondLst>
                              <p:cond delay="9000"/>
                            </p:stCondLst>
                            <p:childTnLst>
                              <p:par>
                                <p:cTn id="77" presetID="2" presetClass="entr" presetSubtype="4" fill="hold" nodeType="afterEffect">
                                  <p:stCondLst>
                                    <p:cond delay="0"/>
                                  </p:stCondLst>
                                  <p:childTnLst>
                                    <p:set>
                                      <p:cBhvr>
                                        <p:cTn id="78" dur="1" fill="hold">
                                          <p:stCondLst>
                                            <p:cond delay="0"/>
                                          </p:stCondLst>
                                        </p:cTn>
                                        <p:tgtEl>
                                          <p:spTgt spid="15">
                                            <p:txEl>
                                              <p:pRg st="0" end="0"/>
                                            </p:txEl>
                                          </p:spTgt>
                                        </p:tgtEl>
                                        <p:attrNameLst>
                                          <p:attrName>style.visibility</p:attrName>
                                        </p:attrNameLst>
                                      </p:cBhvr>
                                      <p:to>
                                        <p:strVal val="visible"/>
                                      </p:to>
                                    </p:set>
                                    <p:anim calcmode="lin" valueType="num">
                                      <p:cBhvr additive="base">
                                        <p:cTn id="79"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3" grpId="0"/>
      <p:bldP spid="14" grpId="0"/>
      <p:bldP spid="17" grpId="0"/>
      <p:bldP spid="18" grpId="0"/>
      <p:bldP spid="21" grpId="0"/>
      <p:bldP spid="22" grpId="0"/>
      <p:bldP spid="23"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683568" y="404664"/>
            <a:ext cx="7200800" cy="553998"/>
          </a:xfrm>
          <a:prstGeom prst="rect">
            <a:avLst/>
          </a:prstGeom>
          <a:noFill/>
        </p:spPr>
        <p:txBody>
          <a:bodyPr wrap="square" rtlCol="0">
            <a:spAutoFit/>
          </a:bodyPr>
          <a:lstStyle/>
          <a:p>
            <a:r>
              <a:rPr lang="nl-NL" sz="3000" b="1" dirty="0" smtClean="0">
                <a:latin typeface="Arial" pitchFamily="34" charset="0"/>
                <a:cs typeface="Arial" pitchFamily="34" charset="0"/>
              </a:rPr>
              <a:t>Vormen van vervelend gedrag online</a:t>
            </a:r>
            <a:endParaRPr lang="nl-NL" sz="3000" b="1" dirty="0">
              <a:latin typeface="Arial" pitchFamily="34" charset="0"/>
              <a:cs typeface="Arial" pitchFamily="34" charset="0"/>
            </a:endParaRPr>
          </a:p>
        </p:txBody>
      </p:sp>
      <p:sp>
        <p:nvSpPr>
          <p:cNvPr id="5" name="Tekstvak 4"/>
          <p:cNvSpPr txBox="1"/>
          <p:nvPr/>
        </p:nvSpPr>
        <p:spPr>
          <a:xfrm>
            <a:off x="683568" y="1071801"/>
            <a:ext cx="7560840" cy="5786199"/>
          </a:xfrm>
          <a:prstGeom prst="rect">
            <a:avLst/>
          </a:prstGeom>
          <a:noFill/>
        </p:spPr>
        <p:txBody>
          <a:bodyPr wrap="square" rtlCol="0">
            <a:spAutoFit/>
          </a:bodyPr>
          <a:lstStyle/>
          <a:p>
            <a:pPr lvl="0">
              <a:buFont typeface="Wingdings" pitchFamily="2" charset="2"/>
              <a:buChar char="Ø"/>
            </a:pPr>
            <a:r>
              <a:rPr lang="nl-NL" sz="2200" u="sng" dirty="0" err="1">
                <a:latin typeface="Arial" pitchFamily="34" charset="0"/>
                <a:cs typeface="Arial" pitchFamily="34" charset="0"/>
              </a:rPr>
              <a:t>Cyberteasing</a:t>
            </a:r>
            <a:r>
              <a:rPr lang="nl-NL" sz="2200" u="sng" dirty="0">
                <a:latin typeface="Arial" pitchFamily="34" charset="0"/>
                <a:cs typeface="Arial" pitchFamily="34" charset="0"/>
              </a:rPr>
              <a:t> </a:t>
            </a:r>
            <a:r>
              <a:rPr lang="nl-NL" sz="2200" u="sng" dirty="0" smtClean="0">
                <a:latin typeface="Arial" pitchFamily="34" charset="0"/>
                <a:cs typeface="Arial" pitchFamily="34" charset="0"/>
              </a:rPr>
              <a:t>/ Cyberplagen: </a:t>
            </a:r>
            <a:r>
              <a:rPr lang="nl-NL" sz="2200" dirty="0" smtClean="0">
                <a:latin typeface="Arial" pitchFamily="34" charset="0"/>
                <a:cs typeface="Arial" pitchFamily="34" charset="0"/>
              </a:rPr>
              <a:t> </a:t>
            </a:r>
          </a:p>
          <a:p>
            <a:pPr lvl="0"/>
            <a:r>
              <a:rPr lang="nl-NL" sz="2200" dirty="0" smtClean="0">
                <a:latin typeface="Arial" pitchFamily="34" charset="0"/>
                <a:cs typeface="Arial" pitchFamily="34" charset="0"/>
              </a:rPr>
              <a:t>Dit gedrag ontstaat vaak door een dolletje. Het is niet </a:t>
            </a:r>
            <a:r>
              <a:rPr lang="nl-NL" sz="2200" dirty="0" smtClean="0">
                <a:latin typeface="Arial" pitchFamily="34" charset="0"/>
                <a:cs typeface="Arial" pitchFamily="34" charset="0"/>
              </a:rPr>
              <a:t>bedoeld </a:t>
            </a:r>
            <a:r>
              <a:rPr lang="nl-NL" sz="2200" dirty="0" smtClean="0">
                <a:latin typeface="Arial" pitchFamily="34" charset="0"/>
                <a:cs typeface="Arial" pitchFamily="34" charset="0"/>
              </a:rPr>
              <a:t>om de ander pijn te doen.  Het is meer plagen.</a:t>
            </a:r>
          </a:p>
          <a:p>
            <a:pPr lvl="0"/>
            <a:endParaRPr lang="nl-NL" sz="2200" dirty="0">
              <a:latin typeface="Arial" pitchFamily="34" charset="0"/>
              <a:cs typeface="Arial" pitchFamily="34" charset="0"/>
            </a:endParaRPr>
          </a:p>
          <a:p>
            <a:pPr lvl="0">
              <a:buFont typeface="Wingdings" pitchFamily="2" charset="2"/>
              <a:buChar char="Ø"/>
            </a:pPr>
            <a:r>
              <a:rPr lang="nl-NL" sz="2200" u="sng" dirty="0" err="1">
                <a:latin typeface="Arial" pitchFamily="34" charset="0"/>
                <a:cs typeface="Arial" pitchFamily="34" charset="0"/>
              </a:rPr>
              <a:t>Cyberarguing</a:t>
            </a:r>
            <a:r>
              <a:rPr lang="nl-NL" sz="2200" u="sng" dirty="0">
                <a:latin typeface="Arial" pitchFamily="34" charset="0"/>
                <a:cs typeface="Arial" pitchFamily="34" charset="0"/>
              </a:rPr>
              <a:t> </a:t>
            </a:r>
            <a:r>
              <a:rPr lang="nl-NL" sz="2200" u="sng" dirty="0" smtClean="0">
                <a:latin typeface="Arial" pitchFamily="34" charset="0"/>
                <a:cs typeface="Arial" pitchFamily="34" charset="0"/>
              </a:rPr>
              <a:t>/Cyberruzie: </a:t>
            </a:r>
          </a:p>
          <a:p>
            <a:pPr lvl="0"/>
            <a:r>
              <a:rPr lang="nl-NL" sz="2200" dirty="0" smtClean="0">
                <a:latin typeface="Arial" pitchFamily="34" charset="0"/>
                <a:cs typeface="Arial" pitchFamily="34" charset="0"/>
              </a:rPr>
              <a:t>Dit gedrag is ontstaan door een ruzie onderling. Die ruzie wordt op het internet </a:t>
            </a:r>
            <a:r>
              <a:rPr lang="nl-NL" sz="2200" dirty="0" smtClean="0">
                <a:latin typeface="Arial" pitchFamily="34" charset="0"/>
                <a:cs typeface="Arial" pitchFamily="34" charset="0"/>
              </a:rPr>
              <a:t>uitgevochten</a:t>
            </a:r>
            <a:r>
              <a:rPr lang="nl-NL" sz="2200" dirty="0" smtClean="0">
                <a:latin typeface="Arial" pitchFamily="34" charset="0"/>
                <a:cs typeface="Arial" pitchFamily="34" charset="0"/>
              </a:rPr>
              <a:t>. </a:t>
            </a:r>
          </a:p>
          <a:p>
            <a:pPr lvl="0"/>
            <a:endParaRPr lang="nl-NL" sz="2200" dirty="0">
              <a:latin typeface="Arial" pitchFamily="34" charset="0"/>
              <a:cs typeface="Arial" pitchFamily="34" charset="0"/>
            </a:endParaRPr>
          </a:p>
          <a:p>
            <a:pPr lvl="0">
              <a:buFont typeface="Wingdings" pitchFamily="2" charset="2"/>
              <a:buChar char="Ø"/>
            </a:pPr>
            <a:r>
              <a:rPr lang="nl-NL" sz="2200" u="sng" dirty="0" err="1">
                <a:latin typeface="Arial" pitchFamily="34" charset="0"/>
                <a:cs typeface="Arial" pitchFamily="34" charset="0"/>
              </a:rPr>
              <a:t>Cyberattacking</a:t>
            </a:r>
            <a:r>
              <a:rPr lang="nl-NL" sz="2200" u="sng" dirty="0">
                <a:latin typeface="Arial" pitchFamily="34" charset="0"/>
                <a:cs typeface="Arial" pitchFamily="34" charset="0"/>
              </a:rPr>
              <a:t> </a:t>
            </a:r>
            <a:r>
              <a:rPr lang="nl-NL" sz="2200" u="sng" dirty="0" smtClean="0">
                <a:latin typeface="Arial" pitchFamily="34" charset="0"/>
                <a:cs typeface="Arial" pitchFamily="34" charset="0"/>
              </a:rPr>
              <a:t>/Cyberaanval:</a:t>
            </a:r>
          </a:p>
          <a:p>
            <a:pPr lvl="0"/>
            <a:r>
              <a:rPr lang="nl-NL" sz="2200" dirty="0" smtClean="0">
                <a:latin typeface="Arial" pitchFamily="34" charset="0"/>
                <a:cs typeface="Arial" pitchFamily="34" charset="0"/>
              </a:rPr>
              <a:t>Hierbij gebeurt  er iets </a:t>
            </a:r>
            <a:r>
              <a:rPr lang="nl-NL" sz="2200" dirty="0" smtClean="0">
                <a:latin typeface="Arial" pitchFamily="34" charset="0"/>
                <a:cs typeface="Arial" pitchFamily="34" charset="0"/>
              </a:rPr>
              <a:t>heftigs, </a:t>
            </a:r>
            <a:r>
              <a:rPr lang="nl-NL" sz="2200" dirty="0" smtClean="0">
                <a:latin typeface="Arial" pitchFamily="34" charset="0"/>
                <a:cs typeface="Arial" pitchFamily="34" charset="0"/>
              </a:rPr>
              <a:t>maar dit gebeurt </a:t>
            </a:r>
            <a:r>
              <a:rPr lang="nl-NL" sz="2200" dirty="0" smtClean="0">
                <a:latin typeface="Arial" pitchFamily="34" charset="0"/>
                <a:cs typeface="Arial" pitchFamily="34" charset="0"/>
              </a:rPr>
              <a:t>dan </a:t>
            </a:r>
            <a:r>
              <a:rPr lang="nl-NL" sz="2200" dirty="0" smtClean="0">
                <a:latin typeface="Arial" pitchFamily="34" charset="0"/>
                <a:cs typeface="Arial" pitchFamily="34" charset="0"/>
              </a:rPr>
              <a:t>maar één keer bijv. een haatprofiel </a:t>
            </a:r>
            <a:r>
              <a:rPr lang="nl-NL" sz="2200" dirty="0" smtClean="0">
                <a:latin typeface="Arial" pitchFamily="34" charset="0"/>
                <a:cs typeface="Arial" pitchFamily="34" charset="0"/>
              </a:rPr>
              <a:t>dat </a:t>
            </a:r>
            <a:r>
              <a:rPr lang="nl-NL" sz="2200" dirty="0" smtClean="0">
                <a:latin typeface="Arial" pitchFamily="34" charset="0"/>
                <a:cs typeface="Arial" pitchFamily="34" charset="0"/>
              </a:rPr>
              <a:t>één dag online staat.</a:t>
            </a:r>
          </a:p>
          <a:p>
            <a:pPr lvl="0"/>
            <a:endParaRPr lang="nl-NL" sz="2200" dirty="0">
              <a:latin typeface="Arial" pitchFamily="34" charset="0"/>
              <a:cs typeface="Arial" pitchFamily="34" charset="0"/>
            </a:endParaRPr>
          </a:p>
          <a:p>
            <a:pPr lvl="0">
              <a:buFont typeface="Wingdings" pitchFamily="2" charset="2"/>
              <a:buChar char="Ø"/>
            </a:pPr>
            <a:r>
              <a:rPr lang="nl-NL" sz="2200" u="sng" dirty="0" err="1">
                <a:latin typeface="Arial" pitchFamily="34" charset="0"/>
                <a:cs typeface="Arial" pitchFamily="34" charset="0"/>
              </a:rPr>
              <a:t>Cyberharassment</a:t>
            </a:r>
            <a:r>
              <a:rPr lang="nl-NL" sz="2200" u="sng" dirty="0">
                <a:latin typeface="Arial" pitchFamily="34" charset="0"/>
                <a:cs typeface="Arial" pitchFamily="34" charset="0"/>
              </a:rPr>
              <a:t> </a:t>
            </a:r>
            <a:r>
              <a:rPr lang="nl-NL" sz="2200" u="sng" dirty="0" smtClean="0">
                <a:latin typeface="Arial" pitchFamily="34" charset="0"/>
                <a:cs typeface="Arial" pitchFamily="34" charset="0"/>
              </a:rPr>
              <a:t>/ Seksuele intimidatie:</a:t>
            </a:r>
          </a:p>
          <a:p>
            <a:pPr lvl="0"/>
            <a:r>
              <a:rPr lang="nl-NL" sz="2200" dirty="0" smtClean="0">
                <a:latin typeface="Arial" pitchFamily="34" charset="0"/>
                <a:cs typeface="Arial" pitchFamily="34" charset="0"/>
              </a:rPr>
              <a:t>Hierbij worden digitale platformen gebruikt  door jongeren om andere jongeren te benaderen met seksuele bedoelingen.</a:t>
            </a:r>
            <a:endParaRPr lang="nl-NL" sz="2200" dirty="0">
              <a:latin typeface="Arial" pitchFamily="34" charset="0"/>
              <a:cs typeface="Arial" pitchFamily="34" charset="0"/>
            </a:endParaRPr>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heel(4)">
                                      <p:cBhvr>
                                        <p:cTn id="13" dur="1000"/>
                                        <p:tgtEl>
                                          <p:spTgt spid="5">
                                            <p:txEl>
                                              <p:pRg st="0" end="0"/>
                                            </p:txEl>
                                          </p:spTgt>
                                        </p:tgtEl>
                                      </p:cBhvr>
                                    </p:animEffect>
                                  </p:childTnLst>
                                </p:cTn>
                              </p:par>
                              <p:par>
                                <p:cTn id="14" presetID="21" presetClass="entr" presetSubtype="4" fill="hold" nodeType="withEffect">
                                  <p:stCondLst>
                                    <p:cond delay="0"/>
                                  </p:stCondLst>
                                  <p:childTnLst>
                                    <p:set>
                                      <p:cBhvr>
                                        <p:cTn id="15" dur="1" fill="hold">
                                          <p:stCondLst>
                                            <p:cond delay="0"/>
                                          </p:stCondLst>
                                        </p:cTn>
                                        <p:tgtEl>
                                          <p:spTgt spid="5">
                                            <p:txEl>
                                              <p:pRg st="1" end="1"/>
                                            </p:txEl>
                                          </p:spTgt>
                                        </p:tgtEl>
                                        <p:attrNameLst>
                                          <p:attrName>style.visibility</p:attrName>
                                        </p:attrNameLst>
                                      </p:cBhvr>
                                      <p:to>
                                        <p:strVal val="visible"/>
                                      </p:to>
                                    </p:set>
                                    <p:animEffect transition="in" filter="wheel(4)">
                                      <p:cBhvr>
                                        <p:cTn id="16" dur="2000"/>
                                        <p:tgtEl>
                                          <p:spTgt spid="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5"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checkerboard(down)">
                                      <p:cBhvr>
                                        <p:cTn id="21" dur="1000"/>
                                        <p:tgtEl>
                                          <p:spTgt spid="5">
                                            <p:txEl>
                                              <p:pRg st="3" end="3"/>
                                            </p:txEl>
                                          </p:spTgt>
                                        </p:tgtEl>
                                      </p:cBhvr>
                                    </p:animEffect>
                                  </p:childTnLst>
                                </p:cTn>
                              </p:par>
                              <p:par>
                                <p:cTn id="22" presetID="5" presetClass="entr" presetSubtype="10" fill="hold" nodeType="with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checkerboard(across)">
                                      <p:cBhvr>
                                        <p:cTn id="24" dur="500"/>
                                        <p:tgtEl>
                                          <p:spTgt spid="5">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checkerboard(across)">
                                      <p:cBhvr>
                                        <p:cTn id="29" dur="1000"/>
                                        <p:tgtEl>
                                          <p:spTgt spid="5">
                                            <p:txEl>
                                              <p:pRg st="6" end="6"/>
                                            </p:txEl>
                                          </p:spTgt>
                                        </p:tgtEl>
                                      </p:cBhvr>
                                    </p:animEffect>
                                  </p:childTnLst>
                                </p:cTn>
                              </p:par>
                              <p:par>
                                <p:cTn id="30" presetID="5" presetClass="entr" presetSubtype="10" fill="hold"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checkerboard(across)">
                                      <p:cBhvr>
                                        <p:cTn id="32" dur="500"/>
                                        <p:tgtEl>
                                          <p:spTgt spid="5">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5" fill="hold" nodeType="click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Effect transition="in" filter="checkerboard(down)">
                                      <p:cBhvr>
                                        <p:cTn id="37" dur="1000"/>
                                        <p:tgtEl>
                                          <p:spTgt spid="5">
                                            <p:txEl>
                                              <p:pRg st="9" end="9"/>
                                            </p:txEl>
                                          </p:spTgt>
                                        </p:tgtEl>
                                      </p:cBhvr>
                                    </p:animEffect>
                                  </p:childTnLst>
                                </p:cTn>
                              </p:par>
                              <p:par>
                                <p:cTn id="38" presetID="5" presetClass="entr" presetSubtype="10" fill="hold" nodeType="withEffect">
                                  <p:stCondLst>
                                    <p:cond delay="0"/>
                                  </p:stCondLst>
                                  <p:childTnLst>
                                    <p:set>
                                      <p:cBhvr>
                                        <p:cTn id="39" dur="1" fill="hold">
                                          <p:stCondLst>
                                            <p:cond delay="0"/>
                                          </p:stCondLst>
                                        </p:cTn>
                                        <p:tgtEl>
                                          <p:spTgt spid="5">
                                            <p:txEl>
                                              <p:pRg st="10" end="10"/>
                                            </p:txEl>
                                          </p:spTgt>
                                        </p:tgtEl>
                                        <p:attrNameLst>
                                          <p:attrName>style.visibility</p:attrName>
                                        </p:attrNameLst>
                                      </p:cBhvr>
                                      <p:to>
                                        <p:strVal val="visible"/>
                                      </p:to>
                                    </p:set>
                                    <p:animEffect transition="in" filter="checkerboard(across)">
                                      <p:cBhvr>
                                        <p:cTn id="40" dur="20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755576" y="620688"/>
            <a:ext cx="7632848" cy="830997"/>
          </a:xfrm>
          <a:prstGeom prst="rect">
            <a:avLst/>
          </a:prstGeom>
          <a:noFill/>
        </p:spPr>
        <p:txBody>
          <a:bodyPr wrap="square" rtlCol="0">
            <a:spAutoFit/>
          </a:bodyPr>
          <a:lstStyle/>
          <a:p>
            <a:r>
              <a:rPr lang="nl-NL" sz="4800" b="1" dirty="0" smtClean="0">
                <a:solidFill>
                  <a:schemeClr val="accent6">
                    <a:lumMod val="75000"/>
                  </a:schemeClr>
                </a:solidFill>
                <a:latin typeface="Arial" pitchFamily="34" charset="0"/>
                <a:cs typeface="Arial" pitchFamily="34" charset="0"/>
              </a:rPr>
              <a:t>Waarom digitaal pesten?</a:t>
            </a:r>
            <a:endParaRPr lang="nl-NL" sz="4800" b="1" dirty="0">
              <a:solidFill>
                <a:schemeClr val="accent6">
                  <a:lumMod val="75000"/>
                </a:schemeClr>
              </a:solidFill>
              <a:latin typeface="Arial" pitchFamily="34" charset="0"/>
              <a:cs typeface="Arial" pitchFamily="34" charset="0"/>
            </a:endParaRPr>
          </a:p>
        </p:txBody>
      </p:sp>
      <p:sp>
        <p:nvSpPr>
          <p:cNvPr id="6" name="Tekstvak 5"/>
          <p:cNvSpPr txBox="1"/>
          <p:nvPr/>
        </p:nvSpPr>
        <p:spPr>
          <a:xfrm>
            <a:off x="467544" y="4869160"/>
            <a:ext cx="7848872" cy="369332"/>
          </a:xfrm>
          <a:prstGeom prst="rect">
            <a:avLst/>
          </a:prstGeom>
          <a:noFill/>
        </p:spPr>
        <p:txBody>
          <a:bodyPr wrap="square" rtlCol="0">
            <a:spAutoFit/>
          </a:bodyPr>
          <a:lstStyle/>
          <a:p>
            <a:r>
              <a:rPr lang="nl-NL" b="1" dirty="0" smtClean="0">
                <a:solidFill>
                  <a:schemeClr val="accent1">
                    <a:lumMod val="75000"/>
                  </a:schemeClr>
                </a:solidFill>
                <a:latin typeface="Arial" pitchFamily="34" charset="0"/>
                <a:cs typeface="Arial" pitchFamily="34" charset="0"/>
              </a:rPr>
              <a:t>• De vernedering of schaamte kan meer mensen bereiken.</a:t>
            </a:r>
            <a:endParaRPr lang="nl-NL" b="1" dirty="0">
              <a:solidFill>
                <a:schemeClr val="accent1">
                  <a:lumMod val="75000"/>
                </a:schemeClr>
              </a:solidFill>
              <a:latin typeface="Arial" pitchFamily="34" charset="0"/>
              <a:cs typeface="Arial" pitchFamily="34" charset="0"/>
            </a:endParaRPr>
          </a:p>
        </p:txBody>
      </p:sp>
      <p:sp>
        <p:nvSpPr>
          <p:cNvPr id="7" name="Tekstvak 6"/>
          <p:cNvSpPr txBox="1"/>
          <p:nvPr/>
        </p:nvSpPr>
        <p:spPr>
          <a:xfrm>
            <a:off x="467544" y="3789040"/>
            <a:ext cx="8136904" cy="646331"/>
          </a:xfrm>
          <a:prstGeom prst="rect">
            <a:avLst/>
          </a:prstGeom>
          <a:noFill/>
        </p:spPr>
        <p:txBody>
          <a:bodyPr wrap="square" rtlCol="0">
            <a:spAutoFit/>
          </a:bodyPr>
          <a:lstStyle/>
          <a:p>
            <a:r>
              <a:rPr lang="nl-NL" b="1" dirty="0" smtClean="0">
                <a:solidFill>
                  <a:schemeClr val="accent1">
                    <a:lumMod val="75000"/>
                  </a:schemeClr>
                </a:solidFill>
                <a:latin typeface="Arial" pitchFamily="34" charset="0"/>
                <a:cs typeface="Arial" pitchFamily="34" charset="0"/>
              </a:rPr>
              <a:t>• De bedreigingen </a:t>
            </a:r>
            <a:r>
              <a:rPr lang="nl-NL" b="1" dirty="0" smtClean="0">
                <a:solidFill>
                  <a:schemeClr val="accent1">
                    <a:lumMod val="75000"/>
                  </a:schemeClr>
                </a:solidFill>
                <a:latin typeface="Arial" pitchFamily="34" charset="0"/>
                <a:cs typeface="Arial" pitchFamily="34" charset="0"/>
              </a:rPr>
              <a:t>/ pesterijen </a:t>
            </a:r>
            <a:r>
              <a:rPr lang="nl-NL" b="1" dirty="0" smtClean="0">
                <a:solidFill>
                  <a:schemeClr val="accent1">
                    <a:lumMod val="75000"/>
                  </a:schemeClr>
                </a:solidFill>
                <a:latin typeface="Arial" pitchFamily="34" charset="0"/>
                <a:cs typeface="Arial" pitchFamily="34" charset="0"/>
              </a:rPr>
              <a:t>komen </a:t>
            </a:r>
            <a:r>
              <a:rPr lang="nl-NL" b="1" dirty="0" smtClean="0">
                <a:solidFill>
                  <a:schemeClr val="accent1">
                    <a:lumMod val="75000"/>
                  </a:schemeClr>
                </a:solidFill>
                <a:latin typeface="Arial" pitchFamily="34" charset="0"/>
                <a:cs typeface="Arial" pitchFamily="34" charset="0"/>
              </a:rPr>
              <a:t>altijd aan.</a:t>
            </a:r>
          </a:p>
          <a:p>
            <a:endParaRPr lang="nl-NL" dirty="0"/>
          </a:p>
        </p:txBody>
      </p:sp>
      <p:sp>
        <p:nvSpPr>
          <p:cNvPr id="8" name="Tekstvak 7"/>
          <p:cNvSpPr txBox="1"/>
          <p:nvPr/>
        </p:nvSpPr>
        <p:spPr>
          <a:xfrm>
            <a:off x="467544" y="2708920"/>
            <a:ext cx="8280920" cy="369332"/>
          </a:xfrm>
          <a:prstGeom prst="rect">
            <a:avLst/>
          </a:prstGeom>
          <a:noFill/>
        </p:spPr>
        <p:txBody>
          <a:bodyPr wrap="square" rtlCol="0">
            <a:spAutoFit/>
          </a:bodyPr>
          <a:lstStyle/>
          <a:p>
            <a:r>
              <a:rPr lang="nl-NL" b="1" dirty="0" smtClean="0">
                <a:solidFill>
                  <a:schemeClr val="accent1">
                    <a:lumMod val="75000"/>
                  </a:schemeClr>
                </a:solidFill>
                <a:latin typeface="Arial" pitchFamily="34" charset="0"/>
                <a:cs typeface="Arial" pitchFamily="34" charset="0"/>
              </a:rPr>
              <a:t>• Het kan anoniem / geen fysiek contact</a:t>
            </a:r>
            <a:r>
              <a:rPr lang="nl-NL" b="1" dirty="0" smtClean="0">
                <a:solidFill>
                  <a:schemeClr val="accent4">
                    <a:lumMod val="75000"/>
                  </a:schemeClr>
                </a:solidFill>
                <a:latin typeface="Arial" pitchFamily="34" charset="0"/>
                <a:cs typeface="Arial" pitchFamily="34" charset="0"/>
              </a:rPr>
              <a:t>.</a:t>
            </a:r>
            <a:endParaRPr lang="nl-NL" b="1" dirty="0">
              <a:solidFill>
                <a:schemeClr val="accent4">
                  <a:lumMod val="75000"/>
                </a:schemeClr>
              </a:solidFill>
              <a:latin typeface="Arial" pitchFamily="34" charset="0"/>
              <a:cs typeface="Arial" pitchFamily="34" charset="0"/>
            </a:endParaRPr>
          </a:p>
        </p:txBody>
      </p:sp>
      <p:sp>
        <p:nvSpPr>
          <p:cNvPr id="9" name="Tekstvak 8"/>
          <p:cNvSpPr txBox="1"/>
          <p:nvPr/>
        </p:nvSpPr>
        <p:spPr>
          <a:xfrm>
            <a:off x="467544" y="1556792"/>
            <a:ext cx="8352928" cy="923330"/>
          </a:xfrm>
          <a:prstGeom prst="rect">
            <a:avLst/>
          </a:prstGeom>
          <a:noFill/>
        </p:spPr>
        <p:txBody>
          <a:bodyPr wrap="square" rtlCol="0">
            <a:spAutoFit/>
          </a:bodyPr>
          <a:lstStyle/>
          <a:p>
            <a:r>
              <a:rPr lang="nl-NL" b="1" dirty="0" smtClean="0">
                <a:solidFill>
                  <a:schemeClr val="accent1">
                    <a:lumMod val="75000"/>
                  </a:schemeClr>
                </a:solidFill>
                <a:latin typeface="Arial" pitchFamily="34" charset="0"/>
                <a:cs typeface="Arial" pitchFamily="34" charset="0"/>
              </a:rPr>
              <a:t>• Het  pesten kan overal gedaan worden. Veilig vanuit je computer thuis, bij vrienden of op school.  Dit komt door digitale apparatuur (</a:t>
            </a:r>
            <a:r>
              <a:rPr lang="nl-NL" b="1" dirty="0" smtClean="0">
                <a:solidFill>
                  <a:schemeClr val="accent1">
                    <a:lumMod val="75000"/>
                  </a:schemeClr>
                </a:solidFill>
                <a:latin typeface="Arial" pitchFamily="34" charset="0"/>
                <a:cs typeface="Arial" pitchFamily="34" charset="0"/>
              </a:rPr>
              <a:t>smartphone</a:t>
            </a:r>
            <a:r>
              <a:rPr lang="nl-NL" b="1" dirty="0">
                <a:solidFill>
                  <a:schemeClr val="accent1">
                    <a:lumMod val="75000"/>
                  </a:schemeClr>
                </a:solidFill>
                <a:latin typeface="Arial" pitchFamily="34" charset="0"/>
                <a:cs typeface="Arial" pitchFamily="34" charset="0"/>
              </a:rPr>
              <a:t>,</a:t>
            </a:r>
            <a:r>
              <a:rPr lang="nl-NL" b="1" dirty="0" smtClean="0">
                <a:solidFill>
                  <a:schemeClr val="accent1">
                    <a:lumMod val="75000"/>
                  </a:schemeClr>
                </a:solidFill>
                <a:latin typeface="Arial" pitchFamily="34" charset="0"/>
                <a:cs typeface="Arial" pitchFamily="34" charset="0"/>
              </a:rPr>
              <a:t> </a:t>
            </a:r>
            <a:r>
              <a:rPr lang="nl-NL" b="1" dirty="0" err="1" smtClean="0">
                <a:solidFill>
                  <a:schemeClr val="accent1">
                    <a:lumMod val="75000"/>
                  </a:schemeClr>
                </a:solidFill>
                <a:latin typeface="Arial" pitchFamily="34" charset="0"/>
                <a:cs typeface="Arial" pitchFamily="34" charset="0"/>
              </a:rPr>
              <a:t>social</a:t>
            </a:r>
            <a:r>
              <a:rPr lang="nl-NL" b="1" dirty="0" smtClean="0">
                <a:solidFill>
                  <a:schemeClr val="accent1">
                    <a:lumMod val="75000"/>
                  </a:schemeClr>
                </a:solidFill>
                <a:latin typeface="Arial" pitchFamily="34" charset="0"/>
                <a:cs typeface="Arial" pitchFamily="34" charset="0"/>
              </a:rPr>
              <a:t> media)</a:t>
            </a:r>
          </a:p>
        </p:txBody>
      </p:sp>
      <p:sp>
        <p:nvSpPr>
          <p:cNvPr id="10" name="Tekstvak 9"/>
          <p:cNvSpPr txBox="1"/>
          <p:nvPr/>
        </p:nvSpPr>
        <p:spPr>
          <a:xfrm>
            <a:off x="467544" y="3140968"/>
            <a:ext cx="8424936" cy="523220"/>
          </a:xfrm>
          <a:prstGeom prst="rect">
            <a:avLst/>
          </a:prstGeom>
          <a:noFill/>
        </p:spPr>
        <p:txBody>
          <a:bodyPr wrap="square" rtlCol="0">
            <a:spAutoFit/>
          </a:bodyPr>
          <a:lstStyle/>
          <a:p>
            <a:r>
              <a:rPr lang="nl-NL" sz="2800" b="1" dirty="0" smtClean="0">
                <a:solidFill>
                  <a:schemeClr val="accent6">
                    <a:lumMod val="75000"/>
                  </a:schemeClr>
                </a:solidFill>
                <a:latin typeface="Arial" pitchFamily="34" charset="0"/>
                <a:cs typeface="Arial" pitchFamily="34" charset="0"/>
              </a:rPr>
              <a:t>Het gevaar en verschil met gewoon pesten?</a:t>
            </a:r>
            <a:endParaRPr lang="nl-NL" sz="2800" b="1" dirty="0">
              <a:solidFill>
                <a:schemeClr val="accent6">
                  <a:lumMod val="75000"/>
                </a:schemeClr>
              </a:solidFill>
              <a:latin typeface="Arial" pitchFamily="34" charset="0"/>
              <a:cs typeface="Arial" pitchFamily="34" charset="0"/>
            </a:endParaRPr>
          </a:p>
        </p:txBody>
      </p:sp>
      <p:sp>
        <p:nvSpPr>
          <p:cNvPr id="11" name="Tekstvak 10"/>
          <p:cNvSpPr txBox="1"/>
          <p:nvPr/>
        </p:nvSpPr>
        <p:spPr>
          <a:xfrm>
            <a:off x="323528" y="5733256"/>
            <a:ext cx="8352928" cy="646331"/>
          </a:xfrm>
          <a:prstGeom prst="rect">
            <a:avLst/>
          </a:prstGeom>
          <a:noFill/>
        </p:spPr>
        <p:txBody>
          <a:bodyPr wrap="square" rtlCol="0">
            <a:spAutoFit/>
          </a:bodyPr>
          <a:lstStyle/>
          <a:p>
            <a:r>
              <a:rPr lang="nl-NL" b="1" dirty="0" smtClean="0">
                <a:solidFill>
                  <a:schemeClr val="accent1">
                    <a:lumMod val="75000"/>
                  </a:schemeClr>
                </a:solidFill>
                <a:latin typeface="Arial" pitchFamily="34" charset="0"/>
                <a:cs typeface="Arial" pitchFamily="34" charset="0"/>
              </a:rPr>
              <a:t>• Er kunnen veel meer mensen mee doen met pesten en zich aansluiten bij de pestkop.</a:t>
            </a:r>
            <a:endParaRPr lang="nl-NL" b="1" dirty="0">
              <a:solidFill>
                <a:schemeClr val="accent1">
                  <a:lumMod val="75000"/>
                </a:schemeClr>
              </a:solidFill>
              <a:latin typeface="Arial" pitchFamily="34" charset="0"/>
              <a:cs typeface="Arial" pitchFamily="34" charset="0"/>
            </a:endParaRPr>
          </a:p>
        </p:txBody>
      </p:sp>
      <p:sp>
        <p:nvSpPr>
          <p:cNvPr id="12" name="Tekstvak 11"/>
          <p:cNvSpPr txBox="1"/>
          <p:nvPr/>
        </p:nvSpPr>
        <p:spPr>
          <a:xfrm>
            <a:off x="3275856" y="4149080"/>
            <a:ext cx="5868144" cy="369332"/>
          </a:xfrm>
          <a:prstGeom prst="rect">
            <a:avLst/>
          </a:prstGeom>
          <a:noFill/>
        </p:spPr>
        <p:txBody>
          <a:bodyPr wrap="square" rtlCol="0">
            <a:spAutoFit/>
          </a:bodyPr>
          <a:lstStyle/>
          <a:p>
            <a:r>
              <a:rPr lang="nl-NL" dirty="0" smtClean="0">
                <a:hlinkClick r:id="rId3"/>
              </a:rPr>
              <a:t>http://www.youtube.com/watch?v=1tn97uBuk6k</a:t>
            </a:r>
            <a:endParaRPr lang="nl-NL"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slide(fromBottom)">
                                      <p:cBhvr>
                                        <p:cTn id="19" dur="20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 calcmode="lin" valueType="num">
                                      <p:cBhvr additive="base">
                                        <p:cTn id="24" dur="10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25" dur="10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000" fill="hold"/>
                                        <p:tgtEl>
                                          <p:spTgt spid="6"/>
                                        </p:tgtEl>
                                        <p:attrNameLst>
                                          <p:attrName>ppt_x</p:attrName>
                                        </p:attrNameLst>
                                      </p:cBhvr>
                                      <p:tavLst>
                                        <p:tav tm="0">
                                          <p:val>
                                            <p:strVal val="0-#ppt_w/2"/>
                                          </p:val>
                                        </p:tav>
                                        <p:tav tm="100000">
                                          <p:val>
                                            <p:strVal val="#ppt_x"/>
                                          </p:val>
                                        </p:tav>
                                      </p:tavLst>
                                    </p:anim>
                                    <p:anim calcmode="lin" valueType="num">
                                      <p:cBhvr additive="base">
                                        <p:cTn id="31"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1+#ppt_w/2"/>
                                          </p:val>
                                        </p:tav>
                                        <p:tav tm="100000">
                                          <p:val>
                                            <p:strVal val="#ppt_x"/>
                                          </p:val>
                                        </p:tav>
                                      </p:tavLst>
                                    </p:anim>
                                    <p:anim calcmode="lin" valueType="num">
                                      <p:cBhvr additive="base">
                                        <p:cTn id="37"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6" presetClass="entr" presetSubtype="26"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arn(inHorizontal)">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Gevolgen</a:t>
            </a:r>
            <a:endParaRPr lang="nl-NL" dirty="0"/>
          </a:p>
        </p:txBody>
      </p:sp>
      <p:sp>
        <p:nvSpPr>
          <p:cNvPr id="4" name="Tekstvak 3"/>
          <p:cNvSpPr txBox="1"/>
          <p:nvPr/>
        </p:nvSpPr>
        <p:spPr>
          <a:xfrm>
            <a:off x="395536" y="1628800"/>
            <a:ext cx="8424936" cy="646331"/>
          </a:xfrm>
          <a:prstGeom prst="rect">
            <a:avLst/>
          </a:prstGeom>
          <a:noFill/>
        </p:spPr>
        <p:txBody>
          <a:bodyPr wrap="square" rtlCol="0">
            <a:spAutoFit/>
          </a:bodyPr>
          <a:lstStyle/>
          <a:p>
            <a:r>
              <a:rPr lang="nl-NL" dirty="0" smtClean="0">
                <a:latin typeface="Arial" pitchFamily="34" charset="0"/>
                <a:cs typeface="Arial" pitchFamily="34" charset="0"/>
              </a:rPr>
              <a:t>Als iemand  jou negatief behandelt via </a:t>
            </a:r>
            <a:r>
              <a:rPr lang="nl-NL" dirty="0" err="1" smtClean="0">
                <a:latin typeface="Arial" pitchFamily="34" charset="0"/>
                <a:cs typeface="Arial" pitchFamily="34" charset="0"/>
              </a:rPr>
              <a:t>social</a:t>
            </a:r>
            <a:r>
              <a:rPr lang="nl-NL" dirty="0" smtClean="0">
                <a:latin typeface="Arial" pitchFamily="34" charset="0"/>
                <a:cs typeface="Arial" pitchFamily="34" charset="0"/>
              </a:rPr>
              <a:t> media dan kan je </a:t>
            </a:r>
            <a:r>
              <a:rPr lang="nl-NL" dirty="0" err="1" smtClean="0">
                <a:latin typeface="Arial" pitchFamily="34" charset="0"/>
                <a:cs typeface="Arial" pitchFamily="34" charset="0"/>
              </a:rPr>
              <a:t>je</a:t>
            </a:r>
            <a:r>
              <a:rPr lang="nl-NL" dirty="0" smtClean="0">
                <a:latin typeface="Arial" pitchFamily="34" charset="0"/>
                <a:cs typeface="Arial" pitchFamily="34" charset="0"/>
              </a:rPr>
              <a:t> anders gaan voelen. </a:t>
            </a:r>
            <a:endParaRPr lang="nl-NL" dirty="0">
              <a:latin typeface="Arial" pitchFamily="34" charset="0"/>
              <a:cs typeface="Arial" pitchFamily="34" charset="0"/>
            </a:endParaRPr>
          </a:p>
        </p:txBody>
      </p:sp>
      <p:sp>
        <p:nvSpPr>
          <p:cNvPr id="5" name="Tekstvak 4"/>
          <p:cNvSpPr txBox="1"/>
          <p:nvPr/>
        </p:nvSpPr>
        <p:spPr>
          <a:xfrm>
            <a:off x="323528" y="260648"/>
            <a:ext cx="7560840" cy="8125301"/>
          </a:xfrm>
          <a:prstGeom prst="rect">
            <a:avLst/>
          </a:prstGeom>
          <a:noFill/>
        </p:spPr>
        <p:txBody>
          <a:bodyPr wrap="square" rtlCol="0">
            <a:spAutoFit/>
          </a:bodyPr>
          <a:lstStyle/>
          <a:p>
            <a:pPr>
              <a:buFontTx/>
              <a:buChar char="-"/>
            </a:pPr>
            <a:r>
              <a:rPr lang="nl-NL" b="1" dirty="0" smtClean="0">
                <a:solidFill>
                  <a:srgbClr val="D61A0C"/>
                </a:solidFill>
                <a:latin typeface="Arial" pitchFamily="34" charset="0"/>
                <a:cs typeface="Arial" pitchFamily="34" charset="0"/>
              </a:rPr>
              <a:t> Verdrietig voelen</a:t>
            </a:r>
            <a:endParaRPr lang="nl-NL" sz="300" b="1" dirty="0" smtClean="0">
              <a:solidFill>
                <a:srgbClr val="D61A0C"/>
              </a:solidFill>
              <a:latin typeface="Arial" pitchFamily="34" charset="0"/>
              <a:cs typeface="Arial" pitchFamily="34" charset="0"/>
            </a:endParaRPr>
          </a:p>
          <a:p>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Alleen voelen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Onveilig voelen</a:t>
            </a:r>
          </a:p>
          <a:p>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Minder trots zijn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Minder zelfvertrouwen hebben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Meer gespannen zijn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Meer nerveus zijn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Bang zijn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Stress veroorzaken</a:t>
            </a:r>
          </a:p>
          <a:p>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Boos zijn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Het kan </a:t>
            </a:r>
            <a:r>
              <a:rPr lang="nl-NL" b="1" dirty="0" err="1" smtClean="0">
                <a:solidFill>
                  <a:srgbClr val="D61A0C"/>
                </a:solidFill>
                <a:latin typeface="Arial" pitchFamily="34" charset="0"/>
                <a:cs typeface="Arial" pitchFamily="34" charset="0"/>
              </a:rPr>
              <a:t>erwarrend</a:t>
            </a:r>
            <a:r>
              <a:rPr lang="nl-NL" b="1" dirty="0" smtClean="0">
                <a:solidFill>
                  <a:srgbClr val="D61A0C"/>
                </a:solidFill>
                <a:latin typeface="Arial" pitchFamily="34" charset="0"/>
                <a:cs typeface="Arial" pitchFamily="34" charset="0"/>
              </a:rPr>
              <a:t> zijn</a:t>
            </a:r>
          </a:p>
          <a:p>
            <a:pPr>
              <a:buFontTx/>
              <a:buChar char="-"/>
            </a:pPr>
            <a:endParaRPr lang="nl-NL" b="1" dirty="0" smtClean="0">
              <a:solidFill>
                <a:srgbClr val="D61A0C"/>
              </a:solidFill>
              <a:latin typeface="Arial" pitchFamily="34" charset="0"/>
              <a:cs typeface="Arial" pitchFamily="34" charset="0"/>
            </a:endParaRPr>
          </a:p>
          <a:p>
            <a:pPr>
              <a:buFontTx/>
              <a:buChar char="-"/>
            </a:pPr>
            <a:r>
              <a:rPr lang="nl-NL" b="1" dirty="0" smtClean="0">
                <a:solidFill>
                  <a:srgbClr val="D61A0C"/>
                </a:solidFill>
                <a:latin typeface="Arial" pitchFamily="34" charset="0"/>
                <a:cs typeface="Arial" pitchFamily="34" charset="0"/>
              </a:rPr>
              <a:t> Verraden voelen</a:t>
            </a:r>
          </a:p>
          <a:p>
            <a:pPr>
              <a:buFontTx/>
              <a:buChar char="-"/>
            </a:pPr>
            <a:endParaRPr lang="nl-NL" dirty="0" smtClean="0">
              <a:latin typeface="Arial" pitchFamily="34" charset="0"/>
              <a:cs typeface="Arial" pitchFamily="34" charset="0"/>
            </a:endParaRPr>
          </a:p>
          <a:p>
            <a:endParaRPr lang="nl-NL" dirty="0" smtClean="0">
              <a:latin typeface="Arial" pitchFamily="34" charset="0"/>
              <a:cs typeface="Arial" pitchFamily="34" charset="0"/>
            </a:endParaRPr>
          </a:p>
          <a:p>
            <a:pPr>
              <a:buFontTx/>
              <a:buChar char="-"/>
            </a:pPr>
            <a:endParaRPr lang="nl-NL" dirty="0" smtClean="0"/>
          </a:p>
          <a:p>
            <a:pPr>
              <a:buFontTx/>
              <a:buChar char="-"/>
            </a:pPr>
            <a:endParaRPr lang="nl-NL" dirty="0" smtClean="0"/>
          </a:p>
          <a:p>
            <a:pPr>
              <a:buFontTx/>
              <a:buChar char="-"/>
            </a:pPr>
            <a:endParaRPr lang="nl-NL" dirty="0" smtClean="0"/>
          </a:p>
          <a:p>
            <a:pPr>
              <a:buFontTx/>
              <a:buChar char="-"/>
            </a:pPr>
            <a:endParaRPr lang="nl-NL" dirty="0"/>
          </a:p>
        </p:txBody>
      </p:sp>
      <p:sp>
        <p:nvSpPr>
          <p:cNvPr id="6" name="Tekstvak 5"/>
          <p:cNvSpPr txBox="1"/>
          <p:nvPr/>
        </p:nvSpPr>
        <p:spPr>
          <a:xfrm>
            <a:off x="971600" y="1268760"/>
            <a:ext cx="8892480" cy="369332"/>
          </a:xfrm>
          <a:prstGeom prst="rect">
            <a:avLst/>
          </a:prstGeom>
          <a:noFill/>
        </p:spPr>
        <p:txBody>
          <a:bodyPr wrap="square" rtlCol="0">
            <a:spAutoFit/>
          </a:bodyPr>
          <a:lstStyle/>
          <a:p>
            <a:r>
              <a:rPr lang="nl-NL" dirty="0" smtClean="0">
                <a:latin typeface="Arial" pitchFamily="34" charset="0"/>
                <a:cs typeface="Arial" pitchFamily="34" charset="0"/>
              </a:rPr>
              <a:t>Deze gevoelens kunnen ook andere problemen veroorzaken</a:t>
            </a:r>
            <a:endParaRPr lang="nl-NL" dirty="0">
              <a:latin typeface="Arial" pitchFamily="34" charset="0"/>
              <a:cs typeface="Arial" pitchFamily="34" charset="0"/>
            </a:endParaRPr>
          </a:p>
        </p:txBody>
      </p:sp>
      <p:sp>
        <p:nvSpPr>
          <p:cNvPr id="7" name="Tekstvak 6"/>
          <p:cNvSpPr txBox="1"/>
          <p:nvPr/>
        </p:nvSpPr>
        <p:spPr>
          <a:xfrm>
            <a:off x="251520" y="548680"/>
            <a:ext cx="8640960" cy="5632311"/>
          </a:xfrm>
          <a:prstGeom prst="rect">
            <a:avLst/>
          </a:prstGeom>
          <a:noFill/>
        </p:spPr>
        <p:txBody>
          <a:bodyPr wrap="square" rtlCol="0">
            <a:spAutoFit/>
          </a:bodyPr>
          <a:lstStyle/>
          <a:p>
            <a:r>
              <a:rPr lang="nl-NL" b="1" u="sng" dirty="0" smtClean="0">
                <a:solidFill>
                  <a:srgbClr val="134683"/>
                </a:solidFill>
              </a:rPr>
              <a:t>Je kunt vaker problemen krijgen op school</a:t>
            </a:r>
          </a:p>
          <a:p>
            <a:endParaRPr lang="nl-NL" b="1" dirty="0" smtClean="0">
              <a:solidFill>
                <a:srgbClr val="134683"/>
              </a:solidFill>
            </a:endParaRPr>
          </a:p>
          <a:p>
            <a:pPr>
              <a:buFontTx/>
              <a:buChar char="-"/>
            </a:pPr>
            <a:r>
              <a:rPr lang="nl-NL" b="1" dirty="0" smtClean="0">
                <a:solidFill>
                  <a:srgbClr val="134683"/>
                </a:solidFill>
              </a:rPr>
              <a:t>Punten op school kunnen zakken</a:t>
            </a:r>
          </a:p>
          <a:p>
            <a:pPr>
              <a:buFontTx/>
              <a:buChar char="-"/>
            </a:pPr>
            <a:endParaRPr lang="nl-NL" b="1" dirty="0" smtClean="0">
              <a:solidFill>
                <a:srgbClr val="134683"/>
              </a:solidFill>
            </a:endParaRPr>
          </a:p>
          <a:p>
            <a:pPr>
              <a:buFontTx/>
              <a:buChar char="-"/>
            </a:pPr>
            <a:r>
              <a:rPr lang="nl-NL" b="1" dirty="0" smtClean="0">
                <a:solidFill>
                  <a:srgbClr val="134683"/>
                </a:solidFill>
              </a:rPr>
              <a:t> Spijbelen</a:t>
            </a:r>
          </a:p>
          <a:p>
            <a:endParaRPr lang="nl-NL" b="1" dirty="0" smtClean="0">
              <a:solidFill>
                <a:srgbClr val="134683"/>
              </a:solidFill>
            </a:endParaRPr>
          </a:p>
          <a:p>
            <a:pPr>
              <a:buFontTx/>
              <a:buChar char="-"/>
            </a:pPr>
            <a:endParaRPr lang="nl-NL" b="1" dirty="0" smtClean="0">
              <a:solidFill>
                <a:srgbClr val="134683"/>
              </a:solidFill>
            </a:endParaRPr>
          </a:p>
          <a:p>
            <a:pPr>
              <a:buFontTx/>
              <a:buChar char="-"/>
            </a:pPr>
            <a:r>
              <a:rPr lang="nl-NL" b="1" dirty="0" smtClean="0">
                <a:solidFill>
                  <a:srgbClr val="134683"/>
                </a:solidFill>
              </a:rPr>
              <a:t> agressiever of vaker boos zijn</a:t>
            </a:r>
          </a:p>
          <a:p>
            <a:pPr>
              <a:buFontTx/>
              <a:buChar char="-"/>
            </a:pPr>
            <a:endParaRPr lang="nl-NL" b="1" dirty="0" smtClean="0">
              <a:solidFill>
                <a:srgbClr val="134683"/>
              </a:solidFill>
            </a:endParaRPr>
          </a:p>
          <a:p>
            <a:pPr>
              <a:buFontTx/>
              <a:buChar char="-"/>
            </a:pPr>
            <a:r>
              <a:rPr lang="nl-NL" b="1" dirty="0" smtClean="0">
                <a:solidFill>
                  <a:srgbClr val="134683"/>
                </a:solidFill>
              </a:rPr>
              <a:t> Schorsing</a:t>
            </a:r>
          </a:p>
          <a:p>
            <a:pPr>
              <a:buFontTx/>
              <a:buChar char="-"/>
            </a:pPr>
            <a:endParaRPr lang="nl-NL" b="1" dirty="0" smtClean="0">
              <a:solidFill>
                <a:srgbClr val="134683"/>
              </a:solidFill>
            </a:endParaRPr>
          </a:p>
          <a:p>
            <a:pPr>
              <a:buFontTx/>
              <a:buChar char="-"/>
            </a:pPr>
            <a:r>
              <a:rPr lang="nl-NL" b="1" dirty="0" smtClean="0">
                <a:solidFill>
                  <a:srgbClr val="134683"/>
                </a:solidFill>
              </a:rPr>
              <a:t> Minder concentratie</a:t>
            </a:r>
          </a:p>
          <a:p>
            <a:endParaRPr lang="nl-NL" b="1" dirty="0" smtClean="0">
              <a:solidFill>
                <a:srgbClr val="134683"/>
              </a:solidFill>
            </a:endParaRPr>
          </a:p>
          <a:p>
            <a:r>
              <a:rPr lang="nl-NL" b="1" u="sng" dirty="0" smtClean="0">
                <a:solidFill>
                  <a:srgbClr val="134683"/>
                </a:solidFill>
              </a:rPr>
              <a:t>Je kan meer problemen krijgen thuis</a:t>
            </a:r>
          </a:p>
          <a:p>
            <a:endParaRPr lang="nl-NL" b="1" dirty="0" smtClean="0">
              <a:solidFill>
                <a:srgbClr val="134683"/>
              </a:solidFill>
            </a:endParaRPr>
          </a:p>
          <a:p>
            <a:pPr>
              <a:buFontTx/>
              <a:buChar char="-"/>
            </a:pPr>
            <a:r>
              <a:rPr lang="nl-NL" b="1" dirty="0" smtClean="0">
                <a:solidFill>
                  <a:srgbClr val="134683"/>
                </a:solidFill>
              </a:rPr>
              <a:t> Meer ruzie</a:t>
            </a:r>
          </a:p>
          <a:p>
            <a:pPr>
              <a:buFontTx/>
              <a:buChar char="-"/>
            </a:pPr>
            <a:endParaRPr lang="nl-NL" b="1" dirty="0" smtClean="0">
              <a:solidFill>
                <a:srgbClr val="134683"/>
              </a:solidFill>
            </a:endParaRPr>
          </a:p>
          <a:p>
            <a:pPr>
              <a:buFontTx/>
              <a:buChar char="-"/>
            </a:pPr>
            <a:r>
              <a:rPr lang="nl-NL" b="1" dirty="0" smtClean="0">
                <a:solidFill>
                  <a:srgbClr val="134683"/>
                </a:solidFill>
              </a:rPr>
              <a:t>Weglopen</a:t>
            </a:r>
          </a:p>
          <a:p>
            <a:pPr>
              <a:buFontTx/>
              <a:buChar char="-"/>
            </a:pPr>
            <a:endParaRPr lang="nl-NL" b="1" dirty="0" smtClean="0">
              <a:solidFill>
                <a:srgbClr val="134683"/>
              </a:solidFill>
            </a:endParaRPr>
          </a:p>
          <a:p>
            <a:pPr>
              <a:buFontTx/>
              <a:buChar char="-"/>
            </a:pPr>
            <a:r>
              <a:rPr lang="nl-NL" b="1" dirty="0" smtClean="0">
                <a:solidFill>
                  <a:srgbClr val="134683"/>
                </a:solidFill>
              </a:rPr>
              <a:t> Vernielen van spullen</a:t>
            </a:r>
            <a:endParaRPr lang="nl-NL" b="1" dirty="0">
              <a:solidFill>
                <a:srgbClr val="134683"/>
              </a:solidFill>
            </a:endParaRPr>
          </a:p>
        </p:txBody>
      </p:sp>
      <p:sp>
        <p:nvSpPr>
          <p:cNvPr id="4098" name="AutoShape 2" descr="data:image/jpeg;base64,/9j/4AAQSkZJRgABAQAAAQABAAD/2wBDAAkGBwgHBgkIBwgKCgkLDRYPDQwMDRsUFRAWIB0iIiAdHx8kKDQsJCYxJx8fLT0tMTU3Ojo6Iys/RD84QzQ5Ojf/2wBDAQoKCg0MDRoPDxo3JR8lNzc3Nzc3Nzc3Nzc3Nzc3Nzc3Nzc3Nzc3Nzc3Nzc3Nzc3Nzc3Nzc3Nzc3Nzc3Nzc3Nzf/wAARCAC4AREDASIAAhEBAxEB/8QAHAAAAQUBAQEAAAAAAAAAAAAAAAIDBAUGAQcI/8QAPBAAAQQBAgQEBAQFAgUFAAAAAQACAxEEEiEFMUFRBhMiYQdxgZEUMkJSI6GxwdEkMxUWF4KSJmJyg/D/xAAVAQEBAAAAAAAAAAAAAAAAAAAAAf/EABYRAQEBAAAAAAAAAAAAAAAAAAABEf/aAAwDAQACEQMRAD8AmA2aShyTfU/NKHJAsHmEq0gey6CgVq+y6ElFoFdUA1uk2b2XbQLWS4/kRwZTJ5jUcbi4+5A2Wpc6mk30XlXjfiwyJ3YsTtmOOqjzQZ7iua/iGdNkyXb3Xv0HZd4NvxKAd3f2KhKZwl4i4jA92w1boNbmOY62OcWkdbVRPkTYh2c17Pc7q54niR5eK4MsPrZw5hY/KhyoneXKHkD22KC0j4oJ3aHAtJ29krLGiLzDextVWBiTSzsIaQAbJKvOMxaMMAc6QQA7zA2aOqds5R8yEh/mxE6mhR8ed7Y3RNrfcfNOR5jidMw57WgZk3AmZsTz9irPCyxPH5cp9XWzzUCQCN2pptp5hMuDoXhzbrmCgsmMl4fltkjPocei2fA8ts7mW7exdrJ8PyWZbPJmr6qxwGOxsjygS2t2lB7Niv8ALcHD8jwOStmHVRAWT8K5/wCMxDFI7+LGNx7LT4z6aAglsG3Mp6IbXaZZupDCgeZdiifupUewBUaPnzUlh2QSoxuCXHdSI2e6jQqbHyQLGwQhCAQhCApCEIPGL3KUCkJQKBYPVd+qRYr3XRz9kC7Ra4EdUCuiEXaEFF4x4s3hXCnOjcBNJ6We3crx2V7pHlzybPO16T8ReFzZsUE+OHSSRggxt7c7pebSW55J5oFiJv4cyOd6ujU0CQbHMLrQXuDRuSaCJGOje5jxTmmiEG44fP8AiMON4dzaLC5LAHOtx27Kj8O5mgOgceRsfJXb5g5uyB3FjjDqaB9lE400FmkjopWHTCXPJ3RlxxzsJc8CuqDLwwx+aC29lKnxmO9WkX3pMyRhmTbX2L6KbI/+FfsgossBj9LeXVdjma6IxSC+oPum8h2qVxTSB3HeYpmkE8+hWwYfOxmv31tGzlkYIi5zXHZt8ytPjzeXhiyg3ng4nzGTNFB0el99Ta3EThp1Brj8gsV4CnbLiv66Xdu620Q5VyQSoHFzQaI+akAm1HYQPqngd0EqJ1AKSwknY7fNQm2BaksIsEFBOiLhz5KbG+9lAjkB6/yUuJwB3QSUI5oQCEIKAQhCDxa7JXbTeqz9Uq+yBy10FIC7qQO37Iv2SLJ5IB7oHAhxpthIGy67cbIIprV5kh35C15/43wMYSyT40bWG/UWig5xXoGQ5sUUkj+TRfJed+I5DkZUUUppkcZmlrq53IIMeCQbGxQSSSSbJ5krslazp5WkoHIZXwyNew0QtFiZomhB/V1HZZlOwTvgeHMI+RQatufEBUocO2yhZeTDpNu9JSYJmZMbfLcNVbtvkmMuE6HDSATzoc0Ed2VHY0ELs2URBsVDfCYiCR90055dz5IOE2d0AWuJbGktJFfVBPY9rsaOMOHpKm4j9wHflPsqeDS2T18j1C13DcPHmibZa4HpaC68F8R/CZz4AQ7zD6W2vTsWcuANCuy8p4Jwt2Jx6PTQbqtq9RwyNI5CwgsY3WPqn2utyhtcngQN7QTQ7vuE+x4ralXscSnmvI67ILKJ+6mRygKpjk91Ia93QoLZuS00KpPhw23VO19mrUyCU2gmoKbZJfNLu+SDqEWhB4he5+aWDQTV24pQO6B0FKCbDt0oFAsckBcCAdkC9SUCK3TYStSCs4/MIcOR2oBobZJXl/GskmMAn+Nku8+b2v8AK37L1XieEMtgbJXl3bgRdjsvKuM8IyhxCcwwl0Zf6QzoEFKhOTRSY8miVjmOG9OCQTZJ7oOIS42F5oJbomtIBKBWIH+aHMcQe4VmXTuaQ43tzpReHxXJy25q4MY0WRzUooMwOu3EkqKrfMgAaSVUkUVRxLicGncJCEFi+BskVx/yTvCcl2HkhrTpPX3SeDvD5fLPUbKyfg3kDSAD3IQbXgmTrkhyJWFzW2AQOVhbrEex7GuYQWkbFeZ8Iy34jwx7vQdnDut5wF7jHRBDLtgPZBejcBLbYG6ba7lslh1lA+xycadkwNwE61wAQPNJ2UhjyAosZvdPNPMoJcb7NjmpMTiN1AYaIUhjjW6CxY+6oqU07Ktjdp3tS4Hl3VESULlnuhNXXhoSgaCbBo2lgnqgWCltOyaB3SgfdA8Dvfsu2m2urZK1XyQLUefMa22s3PdNcQyDGwMaaLtyeyrTLSBfEMqV0e8jvcA7LPZ/GsbFjpzQ546Dqtlk+GJc7EqLNERkbzMd1/NZnK+Fue5xczicTy43boyD/VBgOI5js3JMrmhvQAKKt3L8LONgXFPivvu4j+yiyfDbxG29MEL/AGbLf9kGSa8t06fmrbFx2TRh2zrClz+BPE0Is8ImcB+pjmu/urHg3hTj8cemXhOS2jYJaggwYejkFMZCdNFqvofDPGeX/DMi/wD4p8eFeNltDhs//igx+Viud6aWfzcZ2PKQ7ruF6cPCHHX7Dhs/2ULO+HXiTLNw8Lkv3ICkHmq6Bdrc/wDSnxcdzwyvnIFUeJfBnHPDeJFlcWxWwxSyeW0h4Nuq/wCyoz8UropGvYac02FqMPiDZscSOALwL+qyoaTy3Vjwwv1ljaPt3QabHnGfkY0cTHW94aXAfl6m/svVuHljmsawjbovG8HViZDZYpHQ066PJeo8Fm8wRyahuByQaVnNLHNLZCX4xlb05poONIHQdwnGu3tMDmlBxGyCU0pxhsqM1ycY69rQS2upwNKSxwKgten2Prbb5qCaxwNUeSkxvAI3vdQGvuqTzHb1zVSrLzvb+aEmkKYPEif6rod3STzKL9lVL1dkoGwmwUXugdaRW6WDsmL3TjXcqQVvEX6slw/bsozQXSNb3NJU7tUzyedlKwBrz4Iz+p4Qb+AaIGgbU0LkE7jPLE4D00WnuCEpoIFc00IX/jPNFBpZpI+tj+qCc1wIrZNGcfiHRUQ5jQfnd/4SgKUHMwXZGfFIdRh8tzXgHr+k/TdBaRy0a1b/AD3T7Jd/zFZtuHljIaHx+YSSJJQ7m0ih/lJx+H580sf4maVgPq/hixYNd9tgPuUGsEnZxH1S2TOHN5+6h0a91R5eNxDVPPC+V0jZ6Y3Vt5RAuu5QaePPd5jxFM4uYadvyKkN4nlNFmY0BZJaFisSLIglkM02SyF7CWODbfI8bC/pWycbJxVnltynZMbZIX+e4MB9f6WsrlYUg2kXFsiSJsjZWva9oc0lvMHksB8aHjM8IGTKa0ux5mPh0CvUfTv32JVp+JzMXDwsfQ+Jzocdg9N0S4B1n2Ar6qm+MzS3wi2rp2ZG0kdOZ/sqPDYXv1ARhtjklkvbkbtIc42KNJIhkY/VH091Z4zsbLBE7XRvb3/sgveE42a4MExjc0jk9t7LacMl8vQ1oApZrw/K10Yhlka6QflI6rRY7QHCtqQeg+H8lskLonAG2kbqG8Fry3sSFH8PuIezdS88FmW8ct7QIDjaWDsmWGyLS7QOtcnQdwo7XJwOvkgkNJTw7lRQ87J3zEEoPqqFJxrz35hRWvsDdOA890F3rPdCa1NQg8btdSTzKECu6Fy6FItB1DnFrDvyC5a4+tJ+RQU5dZtT+BM8zi2P/wC0l32Va5wbZvYKb4MzY8zi+Q2MEtgYAX9LPT+SD0C6SmuFbkJrVeybjcHWR0NIJrUppAKjea1oBc4DpuV3X1tBMAHYUU4w7qGx5Pf6LsM7HgljwaJB36jmgnCzunG6egFqGyQk1aca73QTNtXROGOworHm/wDKkscOqCHk4uVkSGIPZ+Hc9jiXA2zSbIHe1mPjGz/0e94aAGZUTq/7q/ut0wi9llvini/i/Bee08maH32IcKQfPUs8AyBQeGnqr3Ek4ZLjlkkkMhrk46XD5KiGD50joog4vbZNdlDbE50vlt3PS0GjwJThZIfC8ubfInerW84RKZsWKS/zC6PMLyZsj8PI0scHltXfK1vfBGVLlQTSSCrk2HQbIPR+CyaXt7WrfipBmY/9zefdUPDXaXNVtnyahHXMNpA0HbpQO5TLTuu6tzSCQHe6W1+2xUdp780tp2QSA8pbXWowca3S2u3QSg6uqcbJYULWnA7lSC6873Qq/U5CDzUm3HoLK6myfUfml8gg7aLXFwnlSBVrjj6TfJJJKgcSY/JMWMHFsbjqlI6tHT6lBR8WywIMhuOHSOAItnIK6+G+KYIZ5S9rvMDOQ+f+VDlhYxz42MAZyDRyVn4Gx/woz2A2wyNLR2Gmv7INqySik42poksEXI6r6hNMNn5J9p2FoIzoBLlSCX1RNbcYPIOPM/yUcR5WTKAZTEWMqM6Tz6k9PurE1SS+VsYGo0CaCCugjyI5Y3ZE8zAb81zYz6vYblTuCxnHx8xjjI1hlc9ms24A/wD4p6GcPojluFIY4O3QQIJnuaIjmOY3WdU+xAobAHsU3hZXEJ2xsdKG6sgwFwb6i2idf2pXLAwgjSKPSk4wNB5D7IKiDiXEfUBGHMgFuL6uRtnfmpjeJZ8WdHjOihyPPaHRmN2nRtycd1O0RucHaRqDdN107J7Hw8eMNMcLG6XahQ5GqtBDxfEEcuRHC2CTUXaH2a0m6NfuAIPJJ+IOp3gvi+k+oYznCj1BBVtgYUcZ8tl0XueLN0XGyleMuHF/hDijWgn/AEkm3Pog+XGZ8kGSzJiIa8jf5e6d4d+HjyDLJbh0HYqJG1sT4xMwuBbem09gwPm1FgIDD26ILZ/DMbJech0cui7JYVtvC2Dj4+K0YjJWxu9X8R1m1luF3GzUJC307+m6+YW18NTefjNcQywa9ANH5IL7DZpIN9VNyJLcEzG0NF/VIc+zZQOhyUHJgO2pLabCB5ru6UHdkzdlKtA6DZ3KWHEJhrkoO7oH9e2yUH7bKOHdkq+yCx1nuhMfVCDz48yu3tuhxtxXEHb2QXACykuJDSRzCrppnMO7XH5BBYeazlaWyGOSUSGQj01SqmmeZv8AChkd9KTgZxBjdX4d5rsUEnK4W6SVz45mAHoVO4FEMBkrZyLe4URvsqWTMzGmn4s4Ps210cRnaPVBM2upYUG1hkjf+R4PsnrWW4RmyynUWuA7kUr6KUkboJrTdhRcuRltjMT5Xn1NY32PNLD10GzaBqCUNkDJInRF5JbZDgT9FPjf7pig78wvqlIJTJKpLEtKFrXHP25oJxzGx7kpDuMhg/hgn5qrnkaeqgTZDI93O2KCyf4oldI5jZmxOYegXT4ozMmCWCbKMkMjSxzTyIPMLMZmPHkPDgQCf1DmkRcLmo+Tlj5OCCWeA+HZnapOHw37BLHh/gFeWzAja0/tNJmDhnEL9c7Pm0p44nEIiCxnm10aRaCVP4E4fnxVhZmThyubQNBwUjhfg7i3BmubH/rInEFrmO3HewUnD4llQAefBNEG89bCr7E8UtbQMjXEe6CO+OWFhbOx0bwN2uCj6qK1eLl4HHB5GQz1PFNk6tPQrIyAse5hN6SQgWHd0sHZMAnqlB26B0O35pYdSZvdKtA+D7rod3TAJC7q3ukD9oDq3TWsFBcEEnWhM6x2Qgx55riD1srh5IESyhgp3VRDkCuadzIi+EuBotVM/HyHj0ykfMILrDzmMsF4U1vEYwLsD3WVhwZ2SW6Zp9iFcjhpmY0vLW7foFILGTiUOn8zU0ziEFG3t+pUVvBotPqc4/VOYvD8bHlaXNDq77oJLMzm6OIlo3NA7qrk8eYME7opcPLY5po20D+V2r6fIghge9jRoY3U4g7ALynxLxYcZ4m/KbGGNDRGwAVYHUoN9F8QOEE05mS35sv+hTzPiBwQGnOnH/1leTWe6LKD1p3xB4KPyuyD7eWU274jcJANQ5R99A/yvKbPdFnug9TPxH4WbrGy/wDxH+U1J8QuHOFCHJHzAXmF2u2R1Qek/wDPXDXk625Df+1My+KeG5hbCx0we5wDfR1Xnlnuuse5jw9ppwNhBv5OIzY7w1zHu96TmNx17XeoOaPcKu4RxNubAXujIcyg88xatYTiyinhvP5ILKHjjHV6vqpkHFQ549XVUruH4T92+k9wU/jcDjm/28pzD77oPQOHcX0saHaXCuotWsUHBc6nTYsImP6mso/yWAxuC8RjryciObsCaUrXxjCrViOIHVptB6bw7DwMKQOZGK6b8lieKwOxuI5ETxRDyR7gmwq+DjecSA5sjCOhUziPEH58zJpv9wRhpNc6QM37roKa1JQNhA7e6WDe6YDt0oEoHgSV201q3CVqtAu10OTd0glA/q+SEzuhBlzZ5rhOyNQspJJO3RAP9TC0dVR5WS6J1FpFHfZXlqBxHHe8eZGLPUIKl3Ed7DHE+zVNxeLyykRsgeSOtKC/J8rYsdfUUpGHJPrMjGU3uUFs12U8cwwHun8ZkLXXkSF7u1rP5/HocZ3lulJf2ANfdQ4+PeY7TjtMkh6nZrfclBZ+I+Jl+Dn4sI0MiYGuI6ki6+39V56r7jGc0Yv4ZjxI97i+V/7nHmqFAIQhAIQhAIQhAIQhBJwcyXDmEkT67tPIhafE4phZ1Any5AOTtvsseutNEHsbQbpxyGbxODx8lIweLTQf7sEl9w2wsdHxnKjeCwtDf20tHg8ZoMfI0C+yDUYPiVjXV5mg9nbK/wATxAyZmkvBCy2NxPDyGhssbD8wnosfBkmb5EYaSf07INhDLhyMke4W+jXzVfd7lJhYMeNzO45lcBN78kDgK7YTYNpQPRA4DtzStRTSL3QPWugjomtRRdoHrXNSQCB1QXbIHtaE1qCEGbLgCSSPugOb+4fdCECdTf3D7rutu1OH3QhB06Ds7TR7rtMA0gNA7IQgqOJ8Hin1Ph0hx/Sa3WP4rjZWC7S+N0bHdQdj9kIQVSEIQCEIQCEIQCEIQCEIQCEIQCnQz6oQyxqHK0IQW2G1xDKlbfsVruCxNjqR5dsNi4jmhCC6bNrdZcK9yndbaB1D7oQg6JG/uH3XRIB+pv3QhAoSNP6h910SN/cPuhCBWsc9Q+66JG/ub90IQcMjD+ofdd8xp5OH3QhArWz97fuhCE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sp>
        <p:nvSpPr>
          <p:cNvPr id="4100" name="AutoShape 4" descr="data:image/jpeg;base64,/9j/4AAQSkZJRgABAQAAAQABAAD/2wBDAAkGBwgHBgkIBwgKCgkLDRYPDQwMDRsUFRAWIB0iIiAdHx8kKDQsJCYxJx8fLT0tMTU3Ojo6Iys/RD84QzQ5Ojf/2wBDAQoKCg0MDRoPDxo3JR8lNzc3Nzc3Nzc3Nzc3Nzc3Nzc3Nzc3Nzc3Nzc3Nzc3Nzc3Nzc3Nzc3Nzc3Nzc3Nzc3Nzf/wAARCAC4AREDASIAAhEBAxEB/8QAHAAAAQUBAQEAAAAAAAAAAAAAAAIDBAUGAQcI/8QAPBAAAQQBAgQEBAQFAgUFAAAAAQACAxEEEiEFMUFRBhMiYQdxgZEUMkJSI6GxwdEkMxUWF4KSJmJyg/D/xAAVAQEBAAAAAAAAAAAAAAAAAAAAAf/EABYRAQEBAAAAAAAAAAAAAAAAAAABEf/aAAwDAQACEQMRAD8AmA2aShyTfU/NKHJAsHmEq0gey6CgVq+y6ElFoFdUA1uk2b2XbQLWS4/kRwZTJ5jUcbi4+5A2Wpc6mk30XlXjfiwyJ3YsTtmOOqjzQZ7iua/iGdNkyXb3Xv0HZd4NvxKAd3f2KhKZwl4i4jA92w1boNbmOY62OcWkdbVRPkTYh2c17Pc7q54niR5eK4MsPrZw5hY/KhyoneXKHkD22KC0j4oJ3aHAtJ29krLGiLzDextVWBiTSzsIaQAbJKvOMxaMMAc6QQA7zA2aOqds5R8yEh/mxE6mhR8ed7Y3RNrfcfNOR5jidMw57WgZk3AmZsTz9irPCyxPH5cp9XWzzUCQCN2pptp5hMuDoXhzbrmCgsmMl4fltkjPocei2fA8ts7mW7exdrJ8PyWZbPJmr6qxwGOxsjygS2t2lB7Niv8ALcHD8jwOStmHVRAWT8K5/wCMxDFI7+LGNx7LT4z6aAglsG3Mp6IbXaZZupDCgeZdiifupUewBUaPnzUlh2QSoxuCXHdSI2e6jQqbHyQLGwQhCAQhCApCEIPGL3KUCkJQKBYPVd+qRYr3XRz9kC7Ra4EdUCuiEXaEFF4x4s3hXCnOjcBNJ6We3crx2V7pHlzybPO16T8ReFzZsUE+OHSSRggxt7c7pebSW55J5oFiJv4cyOd6ujU0CQbHMLrQXuDRuSaCJGOje5jxTmmiEG44fP8AiMON4dzaLC5LAHOtx27Kj8O5mgOgceRsfJXb5g5uyB3FjjDqaB9lE400FmkjopWHTCXPJ3RlxxzsJc8CuqDLwwx+aC29lKnxmO9WkX3pMyRhmTbX2L6KbI/+FfsgossBj9LeXVdjma6IxSC+oPum8h2qVxTSB3HeYpmkE8+hWwYfOxmv31tGzlkYIi5zXHZt8ytPjzeXhiyg3ng4nzGTNFB0el99Ta3EThp1Brj8gsV4CnbLiv66Xdu620Q5VyQSoHFzQaI+akAm1HYQPqngd0EqJ1AKSwknY7fNQm2BaksIsEFBOiLhz5KbG+9lAjkB6/yUuJwB3QSUI5oQCEIKAQhCDxa7JXbTeqz9Uq+yBy10FIC7qQO37Iv2SLJ5IB7oHAhxpthIGy67cbIIprV5kh35C15/43wMYSyT40bWG/UWig5xXoGQ5sUUkj+TRfJed+I5DkZUUUppkcZmlrq53IIMeCQbGxQSSSSbJ5krslazp5WkoHIZXwyNew0QtFiZomhB/V1HZZlOwTvgeHMI+RQatufEBUocO2yhZeTDpNu9JSYJmZMbfLcNVbtvkmMuE6HDSATzoc0Ed2VHY0ELs2URBsVDfCYiCR90055dz5IOE2d0AWuJbGktJFfVBPY9rsaOMOHpKm4j9wHflPsqeDS2T18j1C13DcPHmibZa4HpaC68F8R/CZz4AQ7zD6W2vTsWcuANCuy8p4Jwt2Jx6PTQbqtq9RwyNI5CwgsY3WPqn2utyhtcngQN7QTQ7vuE+x4ralXscSnmvI67ILKJ+6mRygKpjk91Ia93QoLZuS00KpPhw23VO19mrUyCU2gmoKbZJfNLu+SDqEWhB4he5+aWDQTV24pQO6B0FKCbDt0oFAsckBcCAdkC9SUCK3TYStSCs4/MIcOR2oBobZJXl/GskmMAn+Nku8+b2v8AK37L1XieEMtgbJXl3bgRdjsvKuM8IyhxCcwwl0Zf6QzoEFKhOTRSY8miVjmOG9OCQTZJ7oOIS42F5oJbomtIBKBWIH+aHMcQe4VmXTuaQ43tzpReHxXJy25q4MY0WRzUooMwOu3EkqKrfMgAaSVUkUVRxLicGncJCEFi+BskVx/yTvCcl2HkhrTpPX3SeDvD5fLPUbKyfg3kDSAD3IQbXgmTrkhyJWFzW2AQOVhbrEex7GuYQWkbFeZ8Iy34jwx7vQdnDut5wF7jHRBDLtgPZBejcBLbYG6ba7lslh1lA+xycadkwNwE61wAQPNJ2UhjyAosZvdPNPMoJcb7NjmpMTiN1AYaIUhjjW6CxY+6oqU07Ktjdp3tS4Hl3VESULlnuhNXXhoSgaCbBo2lgnqgWCltOyaB3SgfdA8Dvfsu2m2urZK1XyQLUefMa22s3PdNcQyDGwMaaLtyeyrTLSBfEMqV0e8jvcA7LPZ/GsbFjpzQ546Dqtlk+GJc7EqLNERkbzMd1/NZnK+Fue5xczicTy43boyD/VBgOI5js3JMrmhvQAKKt3L8LONgXFPivvu4j+yiyfDbxG29MEL/AGbLf9kGSa8t06fmrbFx2TRh2zrClz+BPE0Is8ImcB+pjmu/urHg3hTj8cemXhOS2jYJaggwYejkFMZCdNFqvofDPGeX/DMi/wD4p8eFeNltDhs//igx+Viud6aWfzcZ2PKQ7ruF6cPCHHX7Dhs/2ULO+HXiTLNw8Lkv3ICkHmq6Bdrc/wDSnxcdzwyvnIFUeJfBnHPDeJFlcWxWwxSyeW0h4Nuq/wCyoz8UropGvYac02FqMPiDZscSOALwL+qyoaTy3Vjwwv1ljaPt3QabHnGfkY0cTHW94aXAfl6m/svVuHljmsawjbovG8HViZDZYpHQ066PJeo8Fm8wRyahuByQaVnNLHNLZCX4xlb05poONIHQdwnGu3tMDmlBxGyCU0pxhsqM1ycY69rQS2upwNKSxwKgten2Prbb5qCaxwNUeSkxvAI3vdQGvuqTzHb1zVSrLzvb+aEmkKYPEif6rod3STzKL9lVL1dkoGwmwUXugdaRW6WDsmL3TjXcqQVvEX6slw/bsozQXSNb3NJU7tUzyedlKwBrz4Iz+p4Qb+AaIGgbU0LkE7jPLE4D00WnuCEpoIFc00IX/jPNFBpZpI+tj+qCc1wIrZNGcfiHRUQ5jQfnd/4SgKUHMwXZGfFIdRh8tzXgHr+k/TdBaRy0a1b/AD3T7Jd/zFZtuHljIaHx+YSSJJQ7m0ih/lJx+H580sf4maVgPq/hixYNd9tgPuUGsEnZxH1S2TOHN5+6h0a91R5eNxDVPPC+V0jZ6Y3Vt5RAuu5QaePPd5jxFM4uYadvyKkN4nlNFmY0BZJaFisSLIglkM02SyF7CWODbfI8bC/pWycbJxVnltynZMbZIX+e4MB9f6WsrlYUg2kXFsiSJsjZWva9oc0lvMHksB8aHjM8IGTKa0ux5mPh0CvUfTv32JVp+JzMXDwsfQ+Jzocdg9N0S4B1n2Ar6qm+MzS3wi2rp2ZG0kdOZ/sqPDYXv1ARhtjklkvbkbtIc42KNJIhkY/VH091Z4zsbLBE7XRvb3/sgveE42a4MExjc0jk9t7LacMl8vQ1oApZrw/K10Yhlka6QflI6rRY7QHCtqQeg+H8lskLonAG2kbqG8Fry3sSFH8PuIezdS88FmW8ct7QIDjaWDsmWGyLS7QOtcnQdwo7XJwOvkgkNJTw7lRQ87J3zEEoPqqFJxrz35hRWvsDdOA890F3rPdCa1NQg8btdSTzKECu6Fy6FItB1DnFrDvyC5a4+tJ+RQU5dZtT+BM8zi2P/wC0l32Va5wbZvYKb4MzY8zi+Q2MEtgYAX9LPT+SD0C6SmuFbkJrVeybjcHWR0NIJrUppAKjea1oBc4DpuV3X1tBMAHYUU4w7qGx5Pf6LsM7HgljwaJB36jmgnCzunG6egFqGyQk1aca73QTNtXROGOworHm/wDKkscOqCHk4uVkSGIPZ+Hc9jiXA2zSbIHe1mPjGz/0e94aAGZUTq/7q/ut0wi9llvini/i/Bee08maH32IcKQfPUs8AyBQeGnqr3Ek4ZLjlkkkMhrk46XD5KiGD50joog4vbZNdlDbE50vlt3PS0GjwJThZIfC8ubfInerW84RKZsWKS/zC6PMLyZsj8PI0scHltXfK1vfBGVLlQTSSCrk2HQbIPR+CyaXt7WrfipBmY/9zefdUPDXaXNVtnyahHXMNpA0HbpQO5TLTuu6tzSCQHe6W1+2xUdp780tp2QSA8pbXWowca3S2u3QSg6uqcbJYULWnA7lSC6873Qq/U5CDzUm3HoLK6myfUfml8gg7aLXFwnlSBVrjj6TfJJJKgcSY/JMWMHFsbjqlI6tHT6lBR8WywIMhuOHSOAItnIK6+G+KYIZ5S9rvMDOQ+f+VDlhYxz42MAZyDRyVn4Gx/woz2A2wyNLR2Gmv7INqySik42poksEXI6r6hNMNn5J9p2FoIzoBLlSCX1RNbcYPIOPM/yUcR5WTKAZTEWMqM6Tz6k9PurE1SS+VsYGo0CaCCugjyI5Y3ZE8zAb81zYz6vYblTuCxnHx8xjjI1hlc9ms24A/wD4p6GcPojluFIY4O3QQIJnuaIjmOY3WdU+xAobAHsU3hZXEJ2xsdKG6sgwFwb6i2idf2pXLAwgjSKPSk4wNB5D7IKiDiXEfUBGHMgFuL6uRtnfmpjeJZ8WdHjOihyPPaHRmN2nRtycd1O0RucHaRqDdN107J7Hw8eMNMcLG6XahQ5GqtBDxfEEcuRHC2CTUXaH2a0m6NfuAIPJJ+IOp3gvi+k+oYznCj1BBVtgYUcZ8tl0XueLN0XGyleMuHF/hDijWgn/AEkm3Pog+XGZ8kGSzJiIa8jf5e6d4d+HjyDLJbh0HYqJG1sT4xMwuBbem09gwPm1FgIDD26ILZ/DMbJech0cui7JYVtvC2Dj4+K0YjJWxu9X8R1m1luF3GzUJC307+m6+YW18NTefjNcQywa9ANH5IL7DZpIN9VNyJLcEzG0NF/VIc+zZQOhyUHJgO2pLabCB5ru6UHdkzdlKtA6DZ3KWHEJhrkoO7oH9e2yUH7bKOHdkq+yCx1nuhMfVCDz48yu3tuhxtxXEHb2QXACykuJDSRzCrppnMO7XH5BBYeazlaWyGOSUSGQj01SqmmeZv8AChkd9KTgZxBjdX4d5rsUEnK4W6SVz45mAHoVO4FEMBkrZyLe4URvsqWTMzGmn4s4Ps210cRnaPVBM2upYUG1hkjf+R4PsnrWW4RmyynUWuA7kUr6KUkboJrTdhRcuRltjMT5Xn1NY32PNLD10GzaBqCUNkDJInRF5JbZDgT9FPjf7pig78wvqlIJTJKpLEtKFrXHP25oJxzGx7kpDuMhg/hgn5qrnkaeqgTZDI93O2KCyf4oldI5jZmxOYegXT4ozMmCWCbKMkMjSxzTyIPMLMZmPHkPDgQCf1DmkRcLmo+Tlj5OCCWeA+HZnapOHw37BLHh/gFeWzAja0/tNJmDhnEL9c7Pm0p44nEIiCxnm10aRaCVP4E4fnxVhZmThyubQNBwUjhfg7i3BmubH/rInEFrmO3HewUnD4llQAefBNEG89bCr7E8UtbQMjXEe6CO+OWFhbOx0bwN2uCj6qK1eLl4HHB5GQz1PFNk6tPQrIyAse5hN6SQgWHd0sHZMAnqlB26B0O35pYdSZvdKtA+D7rod3TAJC7q3ukD9oDq3TWsFBcEEnWhM6x2Qgx55riD1srh5IESyhgp3VRDkCuadzIi+EuBotVM/HyHj0ykfMILrDzmMsF4U1vEYwLsD3WVhwZ2SW6Zp9iFcjhpmY0vLW7foFILGTiUOn8zU0ziEFG3t+pUVvBotPqc4/VOYvD8bHlaXNDq77oJLMzm6OIlo3NA7qrk8eYME7opcPLY5po20D+V2r6fIghge9jRoY3U4g7ALynxLxYcZ4m/KbGGNDRGwAVYHUoN9F8QOEE05mS35sv+hTzPiBwQGnOnH/1leTWe6LKD1p3xB4KPyuyD7eWU274jcJANQ5R99A/yvKbPdFnug9TPxH4WbrGy/wDxH+U1J8QuHOFCHJHzAXmF2u2R1Qek/wDPXDXk625Df+1My+KeG5hbCx0we5wDfR1Xnlnuuse5jw9ppwNhBv5OIzY7w1zHu96TmNx17XeoOaPcKu4RxNubAXujIcyg88xatYTiyinhvP5ILKHjjHV6vqpkHFQ549XVUruH4T92+k9wU/jcDjm/28pzD77oPQOHcX0saHaXCuotWsUHBc6nTYsImP6mso/yWAxuC8RjryciObsCaUrXxjCrViOIHVptB6bw7DwMKQOZGK6b8lieKwOxuI5ETxRDyR7gmwq+DjecSA5sjCOhUziPEH58zJpv9wRhpNc6QM37roKa1JQNhA7e6WDe6YDt0oEoHgSV201q3CVqtAu10OTd0glA/q+SEzuhBlzZ5rhOyNQspJJO3RAP9TC0dVR5WS6J1FpFHfZXlqBxHHe8eZGLPUIKl3Ed7DHE+zVNxeLyykRsgeSOtKC/J8rYsdfUUpGHJPrMjGU3uUFs12U8cwwHun8ZkLXXkSF7u1rP5/HocZ3lulJf2ANfdQ4+PeY7TjtMkh6nZrfclBZ+I+Jl+Dn4sI0MiYGuI6ki6+39V56r7jGc0Yv4ZjxI97i+V/7nHmqFAIQhAIQhAIQhAIQhBJwcyXDmEkT67tPIhafE4phZ1Any5AOTtvsseutNEHsbQbpxyGbxODx8lIweLTQf7sEl9w2wsdHxnKjeCwtDf20tHg8ZoMfI0C+yDUYPiVjXV5mg9nbK/wATxAyZmkvBCy2NxPDyGhssbD8wnosfBkmb5EYaSf07INhDLhyMke4W+jXzVfd7lJhYMeNzO45lcBN78kDgK7YTYNpQPRA4DtzStRTSL3QPWugjomtRRdoHrXNSQCB1QXbIHtaE1qCEGbLgCSSPugOb+4fdCECdTf3D7rutu1OH3QhB06Ds7TR7rtMA0gNA7IQgqOJ8Hin1Ph0hx/Sa3WP4rjZWC7S+N0bHdQdj9kIQVSEIQCEIQCEIQCEIQCEIQCEIQCnQz6oQyxqHK0IQW2G1xDKlbfsVruCxNjqR5dsNi4jmhCC6bNrdZcK9yndbaB1D7oQg6JG/uH3XRIB+pv3QhAoSNP6h910SN/cPuhCBWsc9Q+66JG/ub90IQcMjD+ofdd8xp5OH3QhArWz97fuhCEH/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nl-NL"/>
          </a:p>
        </p:txBody>
      </p:sp>
      <p:pic>
        <p:nvPicPr>
          <p:cNvPr id="10" name="Afbeelding 9" descr="msgonfacebook.jpg"/>
          <p:cNvPicPr>
            <a:picLocks noChangeAspect="1"/>
          </p:cNvPicPr>
          <p:nvPr/>
        </p:nvPicPr>
        <p:blipFill>
          <a:blip r:embed="rId3" cstate="print"/>
          <a:stretch>
            <a:fillRect/>
          </a:stretch>
        </p:blipFill>
        <p:spPr>
          <a:xfrm>
            <a:off x="3923928" y="2852936"/>
            <a:ext cx="4716524" cy="3528392"/>
          </a:xfrm>
          <a:prstGeom prst="rect">
            <a:avLst/>
          </a:prstGeom>
        </p:spPr>
      </p:pic>
      <p:sp>
        <p:nvSpPr>
          <p:cNvPr id="11" name="Tekstvak 10"/>
          <p:cNvSpPr txBox="1"/>
          <p:nvPr/>
        </p:nvSpPr>
        <p:spPr>
          <a:xfrm>
            <a:off x="4211960" y="2492896"/>
            <a:ext cx="3888432" cy="338554"/>
          </a:xfrm>
          <a:prstGeom prst="rect">
            <a:avLst/>
          </a:prstGeom>
          <a:noFill/>
        </p:spPr>
        <p:txBody>
          <a:bodyPr wrap="square" rtlCol="0">
            <a:spAutoFit/>
          </a:bodyPr>
          <a:lstStyle/>
          <a:p>
            <a:r>
              <a:rPr lang="nl-NL" sz="1600" i="1" dirty="0" smtClean="0">
                <a:latin typeface="Arial" pitchFamily="34" charset="0"/>
                <a:cs typeface="Arial" pitchFamily="34" charset="0"/>
              </a:rPr>
              <a:t>(Amanda </a:t>
            </a:r>
            <a:r>
              <a:rPr lang="nl-NL" sz="1600" i="1" dirty="0" err="1" smtClean="0">
                <a:latin typeface="Arial" pitchFamily="34" charset="0"/>
                <a:cs typeface="Arial" pitchFamily="34" charset="0"/>
              </a:rPr>
              <a:t>Todd</a:t>
            </a:r>
            <a:r>
              <a:rPr lang="nl-NL" sz="1600" i="1" dirty="0" smtClean="0">
                <a:latin typeface="Arial" pitchFamily="34" charset="0"/>
                <a:cs typeface="Arial" pitchFamily="34" charset="0"/>
              </a:rPr>
              <a:t>)</a:t>
            </a:r>
            <a:endParaRPr lang="nl-NL" sz="1600" i="1"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1" nodeType="clickEffect">
                                  <p:stCondLst>
                                    <p:cond delay="0"/>
                                  </p:stCondLst>
                                  <p:childTnLst>
                                    <p:set>
                                      <p:cBhvr>
                                        <p:cTn id="15" dur="1" fill="hold">
                                          <p:stCondLst>
                                            <p:cond delay="0"/>
                                          </p:stCondLst>
                                        </p:cTn>
                                        <p:tgtEl>
                                          <p:spTgt spid="4"/>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6" presetClass="entr" presetSubtype="26"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barn(inHorizontal)">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8" presetClass="exit" presetSubtype="16" fill="hold" grpId="1" nodeType="clickEffect">
                                  <p:stCondLst>
                                    <p:cond delay="0"/>
                                  </p:stCondLst>
                                  <p:childTnLst>
                                    <p:animEffect transition="out" filter="diamond(in)">
                                      <p:cBhvr>
                                        <p:cTn id="24" dur="2000"/>
                                        <p:tgtEl>
                                          <p:spTgt spid="5"/>
                                        </p:tgtEl>
                                      </p:cBhvr>
                                    </p:animEffect>
                                    <p:set>
                                      <p:cBhvr>
                                        <p:cTn id="25" dur="1" fill="hold">
                                          <p:stCondLst>
                                            <p:cond delay="1999"/>
                                          </p:stCondLst>
                                        </p:cTn>
                                        <p:tgtEl>
                                          <p:spTgt spid="5"/>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12"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0-#ppt_w/2"/>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8" presetClass="entr" presetSubtype="12"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strips(downLeft)">
                                      <p:cBhvr>
                                        <p:cTn id="40" dur="10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xit" presetSubtype="12" fill="hold" grpId="1" nodeType="clickEffect">
                                  <p:stCondLst>
                                    <p:cond delay="0"/>
                                  </p:stCondLst>
                                  <p:childTnLst>
                                    <p:animEffect transition="out" filter="strips(downLeft)">
                                      <p:cBhvr>
                                        <p:cTn id="44" dur="500"/>
                                        <p:tgtEl>
                                          <p:spTgt spid="7"/>
                                        </p:tgtEl>
                                      </p:cBhvr>
                                    </p:animEffect>
                                    <p:set>
                                      <p:cBhvr>
                                        <p:cTn id="45" dur="1" fill="hold">
                                          <p:stCondLst>
                                            <p:cond delay="499"/>
                                          </p:stCondLst>
                                        </p:cTn>
                                        <p:tgtEl>
                                          <p:spTgt spid="7"/>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2" presetClass="exit" presetSubtype="4" fill="hold" grpId="2" nodeType="clickEffect">
                                  <p:stCondLst>
                                    <p:cond delay="0"/>
                                  </p:stCondLst>
                                  <p:childTnLst>
                                    <p:anim calcmode="lin" valueType="num">
                                      <p:cBhvr additive="base">
                                        <p:cTn id="49" dur="500"/>
                                        <p:tgtEl>
                                          <p:spTgt spid="6"/>
                                        </p:tgtEl>
                                        <p:attrNameLst>
                                          <p:attrName>ppt_x</p:attrName>
                                        </p:attrNameLst>
                                      </p:cBhvr>
                                      <p:tavLst>
                                        <p:tav tm="0">
                                          <p:val>
                                            <p:strVal val="ppt_x"/>
                                          </p:val>
                                        </p:tav>
                                        <p:tav tm="100000">
                                          <p:val>
                                            <p:strVal val="ppt_x"/>
                                          </p:val>
                                        </p:tav>
                                      </p:tavLst>
                                    </p:anim>
                                    <p:anim calcmode="lin" valueType="num">
                                      <p:cBhvr additive="base">
                                        <p:cTn id="50" dur="500"/>
                                        <p:tgtEl>
                                          <p:spTgt spid="6"/>
                                        </p:tgtEl>
                                        <p:attrNameLst>
                                          <p:attrName>ppt_y</p:attrName>
                                        </p:attrNameLst>
                                      </p:cBhvr>
                                      <p:tavLst>
                                        <p:tav tm="0">
                                          <p:val>
                                            <p:strVal val="ppt_y"/>
                                          </p:val>
                                        </p:tav>
                                        <p:tav tm="100000">
                                          <p:val>
                                            <p:strVal val="1+ppt_h/2"/>
                                          </p:val>
                                        </p:tav>
                                      </p:tavLst>
                                    </p:anim>
                                    <p:set>
                                      <p:cBhvr>
                                        <p:cTn id="51"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4" grpId="1"/>
      <p:bldP spid="5" grpId="0"/>
      <p:bldP spid="5" grpId="1"/>
      <p:bldP spid="6" grpId="0"/>
      <p:bldP spid="6" grpId="1"/>
      <p:bldP spid="6" grpId="2"/>
      <p:bldP spid="7" grpId="0"/>
      <p:bldP spid="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 kun je hulp zoeken?</a:t>
            </a:r>
            <a:endParaRPr lang="nl-NL" dirty="0"/>
          </a:p>
        </p:txBody>
      </p:sp>
      <p:sp>
        <p:nvSpPr>
          <p:cNvPr id="3" name="Tijdelijke aanduiding voor inhoud 2"/>
          <p:cNvSpPr>
            <a:spLocks noGrp="1"/>
          </p:cNvSpPr>
          <p:nvPr>
            <p:ph sz="quarter" idx="1"/>
          </p:nvPr>
        </p:nvSpPr>
        <p:spPr/>
        <p:txBody>
          <a:bodyPr/>
          <a:lstStyle/>
          <a:p>
            <a:pPr lvl="0">
              <a:buFont typeface="Wingdings" pitchFamily="2" charset="2"/>
              <a:buChar char="Ø"/>
            </a:pPr>
            <a:r>
              <a:rPr lang="nl-NL" i="1" dirty="0" smtClean="0"/>
              <a:t>Ouders/vrienden/mentor/familie</a:t>
            </a:r>
            <a:endParaRPr lang="nl-NL" dirty="0" smtClean="0"/>
          </a:p>
          <a:p>
            <a:pPr lvl="0">
              <a:buFont typeface="Wingdings" pitchFamily="2" charset="2"/>
              <a:buChar char="Ø"/>
            </a:pPr>
            <a:r>
              <a:rPr lang="nl-NL" i="1" u="sng" dirty="0" err="1" smtClean="0">
                <a:hlinkClick r:id="rId3"/>
              </a:rPr>
              <a:t>www.digitaalpesten.nl</a:t>
            </a:r>
            <a:endParaRPr lang="nl-NL" dirty="0" smtClean="0"/>
          </a:p>
          <a:p>
            <a:pPr lvl="0">
              <a:buFont typeface="Wingdings" pitchFamily="2" charset="2"/>
              <a:buChar char="Ø"/>
            </a:pPr>
            <a:r>
              <a:rPr lang="nl-NL" i="1" u="sng" dirty="0" err="1" smtClean="0">
                <a:hlinkClick r:id="rId4"/>
              </a:rPr>
              <a:t>www.meldknop.nl</a:t>
            </a:r>
            <a:endParaRPr lang="nl-NL" dirty="0" smtClean="0"/>
          </a:p>
          <a:p>
            <a:pPr lvl="0">
              <a:buFont typeface="Wingdings" pitchFamily="2" charset="2"/>
              <a:buChar char="Ø"/>
            </a:pPr>
            <a:r>
              <a:rPr lang="nl-NL" i="1" u="sng" dirty="0" err="1" smtClean="0">
                <a:hlinkClick r:id="rId5"/>
              </a:rPr>
              <a:t>www.Kindertelefoon.nl</a:t>
            </a:r>
            <a:endParaRPr lang="nl-NL" dirty="0" smtClean="0"/>
          </a:p>
          <a:p>
            <a:pPr lvl="0">
              <a:buFont typeface="Wingdings" pitchFamily="2" charset="2"/>
              <a:buChar char="Ø"/>
            </a:pPr>
            <a:r>
              <a:rPr lang="nl-NL" i="1" u="sng" dirty="0" err="1" smtClean="0">
                <a:hlinkClick r:id="rId6"/>
              </a:rPr>
              <a:t>www.pratenonline.nl</a:t>
            </a:r>
            <a:r>
              <a:rPr lang="nl-NL" i="1" dirty="0" smtClean="0"/>
              <a:t> </a:t>
            </a:r>
            <a:endParaRPr lang="nl-NL" dirty="0" smtClean="0"/>
          </a:p>
          <a:p>
            <a:pPr lvl="0">
              <a:buFont typeface="Wingdings" pitchFamily="2" charset="2"/>
              <a:buChar char="Ø"/>
            </a:pPr>
            <a:r>
              <a:rPr lang="nl-NL" i="1" u="sng" dirty="0" err="1" smtClean="0">
                <a:hlinkClick r:id="rId7"/>
              </a:rPr>
              <a:t>www.pestweb.nl</a:t>
            </a:r>
            <a:r>
              <a:rPr lang="nl-NL" i="1" dirty="0" smtClean="0"/>
              <a:t> </a:t>
            </a:r>
            <a:endParaRPr lang="nl-NL" dirty="0" smtClean="0"/>
          </a:p>
          <a:p>
            <a:pPr lvl="0">
              <a:buFont typeface="Wingdings" pitchFamily="2" charset="2"/>
              <a:buChar char="Ø"/>
            </a:pPr>
            <a:r>
              <a:rPr lang="nl-NL" i="1" dirty="0"/>
              <a:t>V</a:t>
            </a:r>
            <a:r>
              <a:rPr lang="nl-NL" i="1" dirty="0" smtClean="0"/>
              <a:t>ertrouwenspersoon </a:t>
            </a:r>
            <a:r>
              <a:rPr lang="nl-NL" i="1" dirty="0" smtClean="0"/>
              <a:t>op school</a:t>
            </a:r>
            <a:endParaRPr lang="nl-NL" dirty="0" smtClean="0"/>
          </a:p>
          <a:p>
            <a:pPr lvl="0">
              <a:buFont typeface="Wingdings" pitchFamily="2" charset="2"/>
              <a:buChar char="Ø"/>
            </a:pPr>
            <a:r>
              <a:rPr lang="nl-NL" i="1" dirty="0" smtClean="0"/>
              <a:t>Anders</a:t>
            </a:r>
            <a:endParaRPr lang="nl-NL" dirty="0" smtClean="0"/>
          </a:p>
          <a:p>
            <a:endParaRPr lang="nl-NL" dirty="0"/>
          </a:p>
        </p:txBody>
      </p:sp>
      <p:pic>
        <p:nvPicPr>
          <p:cNvPr id="52226" name="Picture 2" descr="C:\Users\anouk\Pictures\imagesakjsn.jpg"/>
          <p:cNvPicPr>
            <a:picLocks noChangeAspect="1" noChangeArrowheads="1"/>
          </p:cNvPicPr>
          <p:nvPr/>
        </p:nvPicPr>
        <p:blipFill>
          <a:blip r:embed="rId8" cstate="print"/>
          <a:srcRect/>
          <a:stretch>
            <a:fillRect/>
          </a:stretch>
        </p:blipFill>
        <p:spPr bwMode="auto">
          <a:xfrm>
            <a:off x="4939664" y="1988840"/>
            <a:ext cx="3593254" cy="239114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childTnLst>
                                </p:cTn>
                              </p:par>
                              <p:par>
                                <p:cTn id="10" presetID="40" presetClass="entr" presetSubtype="0" fill="hold" nodeType="withEffect">
                                  <p:stCondLst>
                                    <p:cond delay="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1"/>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
                                          </p:val>
                                        </p:tav>
                                        <p:tav tm="100000">
                                          <p:val>
                                            <p:strVal val="#ppt_y"/>
                                          </p:val>
                                        </p:tav>
                                      </p:tavLst>
                                    </p:anim>
                                  </p:childTnLst>
                                </p:cTn>
                              </p:par>
                              <p:par>
                                <p:cTn id="15" presetID="40" presetClass="entr" presetSubtype="0" fill="hold" nodeType="with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1"/>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
                                          </p:val>
                                        </p:tav>
                                        <p:tav tm="100000">
                                          <p:val>
                                            <p:strVal val="#ppt_y"/>
                                          </p:val>
                                        </p:tav>
                                      </p:tavLst>
                                    </p:anim>
                                  </p:childTnLst>
                                </p:cTn>
                              </p:par>
                              <p:par>
                                <p:cTn id="20" presetID="40" presetClass="entr" presetSubtype="0" fill="hold" nodeType="withEffect">
                                  <p:stCondLst>
                                    <p:cond delay="0"/>
                                  </p:stCondLst>
                                  <p:iterate type="lt">
                                    <p:tmPct val="1000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1"/>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
                                          </p:val>
                                        </p:tav>
                                        <p:tav tm="100000">
                                          <p:val>
                                            <p:strVal val="#ppt_y"/>
                                          </p:val>
                                        </p:tav>
                                      </p:tavLst>
                                    </p:anim>
                                  </p:childTnLst>
                                </p:cTn>
                              </p:par>
                              <p:par>
                                <p:cTn id="25" presetID="40" presetClass="entr" presetSubtype="0" fill="hold" nodeType="withEffect">
                                  <p:stCondLst>
                                    <p:cond delay="0"/>
                                  </p:stCondLst>
                                  <p:iterate type="lt">
                                    <p:tmPct val="10000"/>
                                  </p:iterate>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1"/>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
                                          </p:val>
                                        </p:tav>
                                        <p:tav tm="100000">
                                          <p:val>
                                            <p:strVal val="#ppt_y"/>
                                          </p:val>
                                        </p:tav>
                                      </p:tavLst>
                                    </p:anim>
                                  </p:childTnLst>
                                </p:cTn>
                              </p:par>
                              <p:par>
                                <p:cTn id="30" presetID="40" presetClass="entr" presetSubtype="0" fill="hold" nodeType="withEffect">
                                  <p:stCondLst>
                                    <p:cond delay="0"/>
                                  </p:stCondLst>
                                  <p:iterate type="lt">
                                    <p:tmPct val="10000"/>
                                  </p:iterate>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1"/>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
                                          </p:val>
                                        </p:tav>
                                        <p:tav tm="100000">
                                          <p:val>
                                            <p:strVal val="#ppt_y"/>
                                          </p:val>
                                        </p:tav>
                                      </p:tavLst>
                                    </p:anim>
                                  </p:childTnLst>
                                </p:cTn>
                              </p:par>
                              <p:par>
                                <p:cTn id="35" presetID="40" presetClass="entr" presetSubtype="0" fill="hold" nodeType="withEffect">
                                  <p:stCondLst>
                                    <p:cond delay="0"/>
                                  </p:stCondLst>
                                  <p:iterate type="lt">
                                    <p:tmPct val="10000"/>
                                  </p:iterate>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1"/>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
                                          </p:val>
                                        </p:tav>
                                        <p:tav tm="100000">
                                          <p:val>
                                            <p:strVal val="#ppt_y"/>
                                          </p:val>
                                        </p:tav>
                                      </p:tavLst>
                                    </p:anim>
                                  </p:childTnLst>
                                </p:cTn>
                              </p:par>
                              <p:par>
                                <p:cTn id="40" presetID="40" presetClass="entr" presetSubtype="0" fill="hold" nodeType="withEffect">
                                  <p:stCondLst>
                                    <p:cond delay="0"/>
                                  </p:stCondLst>
                                  <p:iterate type="lt">
                                    <p:tmPct val="10000"/>
                                  </p:iterate>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1"/>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kun je een slachtoffer helpen?</a:t>
            </a:r>
            <a:endParaRPr lang="nl-NL" dirty="0"/>
          </a:p>
        </p:txBody>
      </p:sp>
      <p:pic>
        <p:nvPicPr>
          <p:cNvPr id="66562" name="Picture 2" descr="http://www.girlscene.nl/static/media/001/638/163880_thumb_612x612.jpg"/>
          <p:cNvPicPr>
            <a:picLocks noChangeAspect="1" noChangeArrowheads="1"/>
          </p:cNvPicPr>
          <p:nvPr/>
        </p:nvPicPr>
        <p:blipFill>
          <a:blip r:embed="rId3" cstate="print"/>
          <a:srcRect/>
          <a:stretch>
            <a:fillRect/>
          </a:stretch>
        </p:blipFill>
        <p:spPr bwMode="auto">
          <a:xfrm>
            <a:off x="2051720" y="1844824"/>
            <a:ext cx="4389140" cy="438914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1340768"/>
            <a:ext cx="7467600" cy="1143000"/>
          </a:xfrm>
        </p:spPr>
        <p:txBody>
          <a:bodyPr>
            <a:normAutofit fontScale="90000"/>
          </a:bodyPr>
          <a:lstStyle/>
          <a:p>
            <a:r>
              <a:rPr lang="nl-NL" dirty="0" smtClean="0"/>
              <a:t>Wat zijn jullie ervaringen online?</a:t>
            </a:r>
            <a:br>
              <a:rPr lang="nl-NL" dirty="0" smtClean="0"/>
            </a:br>
            <a:r>
              <a:rPr lang="nl-NL" dirty="0" smtClean="0"/>
              <a:t>Hebben jullie weleens  cyberpesten of andere vervelende dingen meegemaakt?</a:t>
            </a:r>
            <a:endParaRPr lang="nl-NL" dirty="0"/>
          </a:p>
        </p:txBody>
      </p:sp>
      <p:pic>
        <p:nvPicPr>
          <p:cNvPr id="53250" name="Picture 2" descr="http://www.gezond24.nl/data/gfx/video/480/Dag-Tegen-Pesten.jpg"/>
          <p:cNvPicPr>
            <a:picLocks noChangeAspect="1" noChangeArrowheads="1"/>
          </p:cNvPicPr>
          <p:nvPr/>
        </p:nvPicPr>
        <p:blipFill>
          <a:blip r:embed="rId3" cstate="print"/>
          <a:srcRect/>
          <a:stretch>
            <a:fillRect/>
          </a:stretch>
        </p:blipFill>
        <p:spPr bwMode="auto">
          <a:xfrm>
            <a:off x="755576" y="3717032"/>
            <a:ext cx="4572000" cy="2571751"/>
          </a:xfrm>
          <a:prstGeom prst="rect">
            <a:avLst/>
          </a:prstGeom>
          <a:noFill/>
        </p:spPr>
      </p:pic>
      <p:pic>
        <p:nvPicPr>
          <p:cNvPr id="53252" name="Picture 4" descr="http://allesoverjongeren.nl/wp-content/uploads/2014/04/zegdagtegenpesten.jpeg"/>
          <p:cNvPicPr>
            <a:picLocks noChangeAspect="1" noChangeArrowheads="1"/>
          </p:cNvPicPr>
          <p:nvPr/>
        </p:nvPicPr>
        <p:blipFill>
          <a:blip r:embed="rId4" cstate="print"/>
          <a:srcRect/>
          <a:stretch>
            <a:fillRect/>
          </a:stretch>
        </p:blipFill>
        <p:spPr bwMode="auto">
          <a:xfrm>
            <a:off x="5652120" y="2996952"/>
            <a:ext cx="2590800" cy="25908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157</TotalTime>
  <Words>1763</Words>
  <Application>Microsoft Office PowerPoint</Application>
  <PresentationFormat>Diavoorstelling (4:3)</PresentationFormat>
  <Paragraphs>307</Paragraphs>
  <Slides>9</Slides>
  <Notes>9</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Calibri</vt:lpstr>
      <vt:lpstr>Century Schoolbook</vt:lpstr>
      <vt:lpstr>Wingdings</vt:lpstr>
      <vt:lpstr>Wingdings 2</vt:lpstr>
      <vt:lpstr>Oriel</vt:lpstr>
      <vt:lpstr>PowerPoint-presentatie</vt:lpstr>
      <vt:lpstr>Wat is cyberpesten:   </vt:lpstr>
      <vt:lpstr>PowerPoint-presentatie</vt:lpstr>
      <vt:lpstr>PowerPoint-presentatie</vt:lpstr>
      <vt:lpstr>PowerPoint-presentatie</vt:lpstr>
      <vt:lpstr>Gevolgen</vt:lpstr>
      <vt:lpstr>Waar kun je hulp zoeken?</vt:lpstr>
      <vt:lpstr>Hoe kun je een slachtoffer helpen?</vt:lpstr>
      <vt:lpstr>Wat zijn jullie ervaringen online? Hebben jullie weleens  cyberpesten of andere vervelende dingen meegemaakt?</vt:lpstr>
    </vt:vector>
  </TitlesOfParts>
  <Company>unattended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anouk</dc:creator>
  <cp:lastModifiedBy>J. Bax</cp:lastModifiedBy>
  <cp:revision>4</cp:revision>
  <dcterms:created xsi:type="dcterms:W3CDTF">2015-01-07T06:51:03Z</dcterms:created>
  <dcterms:modified xsi:type="dcterms:W3CDTF">2017-01-24T15:38:13Z</dcterms:modified>
</cp:coreProperties>
</file>