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Afgeronde rechthoe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0" name="Ondertitel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5735-5348-4BBE-A3E3-CAF45FFF333F}" type="datetimeFigureOut">
              <a:rPr lang="nl-NL" smtClean="0"/>
              <a:t>13-7-2017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41CA9-C796-41A3-9F4C-77234FFEF46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5735-5348-4BBE-A3E3-CAF45FFF333F}" type="datetimeFigureOut">
              <a:rPr lang="nl-NL" smtClean="0"/>
              <a:t>13-7-2017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41CA9-C796-41A3-9F4C-77234FFEF46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5735-5348-4BBE-A3E3-CAF45FFF333F}" type="datetimeFigureOut">
              <a:rPr lang="nl-NL" smtClean="0"/>
              <a:t>13-7-2017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41CA9-C796-41A3-9F4C-77234FFEF46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5735-5348-4BBE-A3E3-CAF45FFF333F}" type="datetimeFigureOut">
              <a:rPr lang="nl-NL" smtClean="0"/>
              <a:t>13-7-2017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41CA9-C796-41A3-9F4C-77234FFEF46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geronde rechthoe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fgeronde rechthoe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5735-5348-4BBE-A3E3-CAF45FFF333F}" type="datetimeFigureOut">
              <a:rPr lang="nl-NL" smtClean="0"/>
              <a:t>13-7-2017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41CA9-C796-41A3-9F4C-77234FFEF46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5735-5348-4BBE-A3E3-CAF45FFF333F}" type="datetimeFigureOut">
              <a:rPr lang="nl-NL" smtClean="0"/>
              <a:t>13-7-2017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41CA9-C796-41A3-9F4C-77234FFEF46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5735-5348-4BBE-A3E3-CAF45FFF333F}" type="datetimeFigureOut">
              <a:rPr lang="nl-NL" smtClean="0"/>
              <a:t>13-7-2017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41CA9-C796-41A3-9F4C-77234FFEF46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5735-5348-4BBE-A3E3-CAF45FFF333F}" type="datetimeFigureOut">
              <a:rPr lang="nl-NL" smtClean="0"/>
              <a:t>13-7-2017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41CA9-C796-41A3-9F4C-77234FFEF46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5735-5348-4BBE-A3E3-CAF45FFF333F}" type="datetimeFigureOut">
              <a:rPr lang="nl-NL" smtClean="0"/>
              <a:t>13-7-2017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41CA9-C796-41A3-9F4C-77234FFEF46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5735-5348-4BBE-A3E3-CAF45FFF333F}" type="datetimeFigureOut">
              <a:rPr lang="nl-NL" smtClean="0"/>
              <a:t>13-7-2017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41CA9-C796-41A3-9F4C-77234FFEF46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geronde rechthoe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nd enkele hoek rechthoek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265735-5348-4BBE-A3E3-CAF45FFF333F}" type="datetimeFigureOut">
              <a:rPr lang="nl-NL" smtClean="0"/>
              <a:t>13-7-2017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B41CA9-C796-41A3-9F4C-77234FFEF468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fgeronde rechthoe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Afgeronde rechthoe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jdelijke aanduiding voor titel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5" name="Tijdelijke aanduiding voor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B265735-5348-4BBE-A3E3-CAF45FFF333F}" type="datetimeFigureOut">
              <a:rPr lang="nl-NL" smtClean="0"/>
              <a:t>13-7-2017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3B41CA9-C796-41A3-9F4C-77234FFEF46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Bijeenkomst startende mentoren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3200" b="1" dirty="0" smtClean="0"/>
              <a:t>WELKOM</a:t>
            </a:r>
          </a:p>
          <a:p>
            <a:r>
              <a:rPr lang="nl-NL" sz="3200" b="1" dirty="0" smtClean="0"/>
              <a:t>Woensdag 19/10 6</a:t>
            </a:r>
            <a:r>
              <a:rPr lang="nl-NL" sz="3200" b="1" baseline="30000" dirty="0" smtClean="0"/>
              <a:t>e</a:t>
            </a:r>
            <a:r>
              <a:rPr lang="nl-NL" sz="3200" b="1" dirty="0" smtClean="0"/>
              <a:t> en 7</a:t>
            </a:r>
            <a:r>
              <a:rPr lang="nl-NL" sz="3200" b="1" baseline="30000" dirty="0" smtClean="0"/>
              <a:t>e</a:t>
            </a:r>
            <a:r>
              <a:rPr lang="nl-NL" sz="3200" b="1" dirty="0" smtClean="0"/>
              <a:t> uur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839862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PLANNING WOENSDAG 19/10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dirty="0" smtClean="0">
              <a:solidFill>
                <a:srgbClr val="FFC000"/>
              </a:solidFill>
            </a:endParaRPr>
          </a:p>
          <a:p>
            <a:r>
              <a:rPr lang="nl-NL" sz="2000" b="1" dirty="0" smtClean="0">
                <a:solidFill>
                  <a:srgbClr val="FF0000"/>
                </a:solidFill>
              </a:rPr>
              <a:t>DOELEN 3 BIJEENKOMSTEN:</a:t>
            </a:r>
          </a:p>
          <a:p>
            <a:r>
              <a:rPr lang="nl-NL" sz="2000" dirty="0" smtClean="0"/>
              <a:t>Je eigen rol als mentor (wat voor een mentor ben ik?)</a:t>
            </a:r>
          </a:p>
          <a:p>
            <a:r>
              <a:rPr lang="nl-NL" sz="2000" dirty="0" smtClean="0"/>
              <a:t>Gesprekstechnieken (leerling/ ouder)</a:t>
            </a:r>
          </a:p>
          <a:p>
            <a:r>
              <a:rPr lang="nl-NL" sz="2000" dirty="0" smtClean="0"/>
              <a:t>Groepsprocessen (klas)</a:t>
            </a:r>
          </a:p>
          <a:p>
            <a:r>
              <a:rPr lang="nl-NL" sz="2000" dirty="0" smtClean="0"/>
              <a:t>Gesprekken met collega’s (o.a. leerlingbespreking)</a:t>
            </a:r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Doel vandaag:</a:t>
            </a:r>
          </a:p>
          <a:p>
            <a:pPr marL="304038" indent="-285750">
              <a:buFont typeface="Arial" charset="0"/>
              <a:buChar char="•"/>
            </a:pPr>
            <a:r>
              <a:rPr lang="nl-NL" dirty="0" smtClean="0"/>
              <a:t>Je eigen rol als mentor verkennen</a:t>
            </a:r>
          </a:p>
          <a:p>
            <a:pPr marL="304038" indent="-285750">
              <a:buFont typeface="Arial" charset="0"/>
              <a:buChar char="•"/>
            </a:pPr>
            <a:r>
              <a:rPr lang="nl-NL" dirty="0" smtClean="0"/>
              <a:t>Gesprekstechniek: Interventies en niveaus waarnemen tijdens mentor gesprek</a:t>
            </a:r>
          </a:p>
          <a:p>
            <a:pPr marL="304038" indent="-285750">
              <a:buFont typeface="Arial" charset="0"/>
              <a:buChar char="•"/>
            </a:pPr>
            <a:endParaRPr lang="nl-NL" dirty="0"/>
          </a:p>
          <a:p>
            <a:r>
              <a:rPr lang="nl-NL" b="1" dirty="0" smtClean="0">
                <a:solidFill>
                  <a:srgbClr val="FF0000"/>
                </a:solidFill>
              </a:rPr>
              <a:t>Tijd:</a:t>
            </a:r>
          </a:p>
          <a:p>
            <a:pPr marL="304038" indent="-285750">
              <a:buFont typeface="Arial" charset="0"/>
              <a:buChar char="•"/>
            </a:pPr>
            <a:r>
              <a:rPr lang="nl-NL" b="1" dirty="0" smtClean="0"/>
              <a:t>14.00 Opening</a:t>
            </a:r>
            <a:r>
              <a:rPr lang="nl-NL" dirty="0" smtClean="0"/>
              <a:t> </a:t>
            </a:r>
            <a:r>
              <a:rPr lang="nl-NL" b="1" dirty="0" smtClean="0">
                <a:solidFill>
                  <a:srgbClr val="FF0000"/>
                </a:solidFill>
              </a:rPr>
              <a:t>10 min</a:t>
            </a:r>
          </a:p>
          <a:p>
            <a:pPr marL="304038" indent="-285750">
              <a:buFont typeface="Arial" charset="0"/>
              <a:buChar char="•"/>
            </a:pPr>
            <a:r>
              <a:rPr lang="nl-NL" b="1" dirty="0" smtClean="0"/>
              <a:t>14.10 Deel 1: </a:t>
            </a:r>
            <a:r>
              <a:rPr lang="nl-NL" dirty="0" smtClean="0"/>
              <a:t>je rol als mentor </a:t>
            </a:r>
            <a:r>
              <a:rPr lang="nl-NL" b="1" dirty="0">
                <a:solidFill>
                  <a:srgbClr val="FF0000"/>
                </a:solidFill>
              </a:rPr>
              <a:t>2</a:t>
            </a:r>
            <a:r>
              <a:rPr lang="nl-NL" b="1" dirty="0" smtClean="0">
                <a:solidFill>
                  <a:srgbClr val="FF0000"/>
                </a:solidFill>
              </a:rPr>
              <a:t>0 minuten</a:t>
            </a:r>
          </a:p>
          <a:p>
            <a:pPr marL="304038" indent="-285750">
              <a:buFont typeface="Arial" charset="0"/>
              <a:buChar char="•"/>
            </a:pPr>
            <a:r>
              <a:rPr lang="nl-NL" b="1" dirty="0" smtClean="0"/>
              <a:t>14.35 Deel 2: </a:t>
            </a:r>
            <a:r>
              <a:rPr lang="nl-NL" dirty="0" smtClean="0"/>
              <a:t>Rollenspel gesprek mentor/ leerling (interventies) </a:t>
            </a:r>
            <a:r>
              <a:rPr lang="nl-NL" b="1" dirty="0" smtClean="0">
                <a:solidFill>
                  <a:srgbClr val="FF0000"/>
                </a:solidFill>
              </a:rPr>
              <a:t>45 minuten (+ 10min. Introductie)</a:t>
            </a:r>
          </a:p>
          <a:p>
            <a:pPr marL="304038" indent="-285750">
              <a:buFont typeface="Arial" charset="0"/>
              <a:buChar char="•"/>
            </a:pPr>
            <a:r>
              <a:rPr lang="nl-NL" b="1" dirty="0" smtClean="0"/>
              <a:t>15.30 Evaluatie</a:t>
            </a:r>
            <a:r>
              <a:rPr lang="nl-NL" dirty="0" smtClean="0"/>
              <a:t> </a:t>
            </a:r>
            <a:r>
              <a:rPr lang="nl-NL" b="1" dirty="0" smtClean="0">
                <a:solidFill>
                  <a:srgbClr val="FF0000"/>
                </a:solidFill>
              </a:rPr>
              <a:t>10 minuten</a:t>
            </a:r>
          </a:p>
          <a:p>
            <a:pPr marL="304038" indent="-285750">
              <a:buFont typeface="Arial" charset="0"/>
              <a:buChar char="•"/>
            </a:pPr>
            <a:r>
              <a:rPr lang="nl-NL" b="1" dirty="0" smtClean="0"/>
              <a:t>15.40 Afsluiting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9805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sta je nu als mentor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14.10-14.35</a:t>
            </a:r>
            <a:endParaRPr lang="nl-NL" b="1" dirty="0">
              <a:solidFill>
                <a:srgbClr val="FF0000"/>
              </a:solidFill>
            </a:endParaRPr>
          </a:p>
          <a:p>
            <a:endParaRPr lang="nl-NL" dirty="0"/>
          </a:p>
          <a:p>
            <a:r>
              <a:rPr lang="nl-NL" dirty="0" smtClean="0"/>
              <a:t>20 </a:t>
            </a:r>
            <a:r>
              <a:rPr lang="nl-NL" dirty="0"/>
              <a:t>minuten. </a:t>
            </a:r>
          </a:p>
          <a:p>
            <a:r>
              <a:rPr lang="nl-NL" dirty="0" smtClean="0"/>
              <a:t>10 </a:t>
            </a:r>
            <a:r>
              <a:rPr lang="nl-NL" dirty="0"/>
              <a:t>minuten per ronde.</a:t>
            </a:r>
          </a:p>
          <a:p>
            <a:endParaRPr lang="nl-NL" dirty="0" smtClean="0"/>
          </a:p>
          <a:p>
            <a:r>
              <a:rPr lang="nl-NL" dirty="0" smtClean="0"/>
              <a:t>Benodigdheden:</a:t>
            </a:r>
          </a:p>
          <a:p>
            <a:r>
              <a:rPr lang="nl-NL" dirty="0" smtClean="0"/>
              <a:t>Checklist ‘Jouw rol als mentor’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l-NL" sz="3200" b="1" dirty="0">
                <a:solidFill>
                  <a:srgbClr val="FF0000"/>
                </a:solidFill>
              </a:rPr>
              <a:t>Tweetallen:</a:t>
            </a:r>
          </a:p>
          <a:p>
            <a:r>
              <a:rPr lang="nl-NL" sz="3200" u="sng" dirty="0"/>
              <a:t>De </a:t>
            </a:r>
            <a:r>
              <a:rPr lang="nl-NL" sz="3200" u="sng" dirty="0" err="1"/>
              <a:t>bevrager</a:t>
            </a:r>
            <a:r>
              <a:rPr lang="nl-NL" sz="3200" u="sng" dirty="0"/>
              <a:t> en de mentor</a:t>
            </a:r>
          </a:p>
          <a:p>
            <a:endParaRPr lang="nl-NL" sz="3200" dirty="0"/>
          </a:p>
          <a:p>
            <a:r>
              <a:rPr lang="nl-NL" sz="3200" dirty="0"/>
              <a:t>De mentor vat kort zijn/ haar beschrijving samen of leest die voor aan de </a:t>
            </a:r>
            <a:r>
              <a:rPr lang="nl-NL" sz="3200" dirty="0" err="1"/>
              <a:t>bevrager</a:t>
            </a:r>
            <a:r>
              <a:rPr lang="nl-NL" sz="3200" dirty="0"/>
              <a:t>.</a:t>
            </a:r>
          </a:p>
          <a:p>
            <a:endParaRPr lang="nl-NL" sz="3200" dirty="0"/>
          </a:p>
          <a:p>
            <a:r>
              <a:rPr lang="nl-NL" sz="3200" dirty="0"/>
              <a:t>De </a:t>
            </a:r>
            <a:r>
              <a:rPr lang="nl-NL" sz="3200" dirty="0" err="1"/>
              <a:t>bevrager</a:t>
            </a:r>
            <a:r>
              <a:rPr lang="nl-NL" sz="3200" dirty="0"/>
              <a:t> stelt verhelderende vragen, gebruik ook uitgereikte checklist.</a:t>
            </a:r>
          </a:p>
          <a:p>
            <a:endParaRPr lang="nl-NL" sz="3200" dirty="0"/>
          </a:p>
          <a:p>
            <a:r>
              <a:rPr lang="nl-NL" sz="3200" dirty="0"/>
              <a:t>De mentor vult beschrijving waar nodig aan.</a:t>
            </a:r>
          </a:p>
          <a:p>
            <a:endParaRPr lang="nl-NL" sz="3200" dirty="0"/>
          </a:p>
          <a:p>
            <a:r>
              <a:rPr lang="nl-NL" sz="3200" dirty="0"/>
              <a:t>Thuis: verwerk je aantekeningen in je beschrijving en sla je definitieve verhaal over jou als mentor op in een </a:t>
            </a:r>
            <a:r>
              <a:rPr lang="nl-NL" sz="3200" dirty="0" smtClean="0"/>
              <a:t>Portfolio. Bewaar dit tot de volgende bijeenkomst.</a:t>
            </a:r>
            <a:endParaRPr lang="nl-NL" sz="3200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758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Introductie rollenspel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14.35- 15.45</a:t>
            </a:r>
          </a:p>
          <a:p>
            <a:endParaRPr lang="nl-NL" b="1" dirty="0">
              <a:solidFill>
                <a:srgbClr val="FF0000"/>
              </a:solidFill>
            </a:endParaRPr>
          </a:p>
          <a:p>
            <a:r>
              <a:rPr lang="nl-NL" dirty="0" smtClean="0"/>
              <a:t>Benodigdheden (uitdelen):</a:t>
            </a:r>
          </a:p>
          <a:p>
            <a:pPr marL="304038" indent="-285750">
              <a:buFontTx/>
              <a:buChar char="-"/>
            </a:pPr>
            <a:r>
              <a:rPr lang="nl-NL" dirty="0" smtClean="0"/>
              <a:t>Observatielijst (Interventies)</a:t>
            </a:r>
          </a:p>
          <a:p>
            <a:pPr marL="304038" indent="-285750">
              <a:buFontTx/>
              <a:buChar char="-"/>
            </a:pPr>
            <a:r>
              <a:rPr lang="nl-NL" dirty="0" smtClean="0"/>
              <a:t>Niveaus in een gesprek</a:t>
            </a:r>
          </a:p>
          <a:p>
            <a:endParaRPr lang="nl-NL" i="1" dirty="0" smtClean="0"/>
          </a:p>
          <a:p>
            <a:endParaRPr lang="nl-NL" b="1" dirty="0" smtClean="0">
              <a:solidFill>
                <a:srgbClr val="FF0000"/>
              </a:solidFill>
            </a:endParaRPr>
          </a:p>
          <a:p>
            <a:endParaRPr lang="nl-NL" b="1" dirty="0">
              <a:solidFill>
                <a:srgbClr val="FF0000"/>
              </a:solidFill>
            </a:endParaRPr>
          </a:p>
          <a:p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sz="2000" b="1" dirty="0" smtClean="0">
              <a:solidFill>
                <a:srgbClr val="FF0000"/>
              </a:solidFill>
            </a:endParaRPr>
          </a:p>
          <a:p>
            <a:endParaRPr lang="nl-NL" sz="2000" b="1" dirty="0">
              <a:solidFill>
                <a:srgbClr val="FF0000"/>
              </a:solidFill>
            </a:endParaRPr>
          </a:p>
          <a:p>
            <a:endParaRPr lang="nl-NL" sz="2000" b="1" dirty="0" smtClean="0">
              <a:solidFill>
                <a:srgbClr val="FF0000"/>
              </a:solidFill>
            </a:endParaRPr>
          </a:p>
          <a:p>
            <a:endParaRPr lang="nl-NL" sz="2000" b="1" dirty="0">
              <a:solidFill>
                <a:srgbClr val="FF0000"/>
              </a:solidFill>
            </a:endParaRPr>
          </a:p>
          <a:p>
            <a:r>
              <a:rPr lang="nl-NL" sz="2000" b="1" dirty="0" smtClean="0">
                <a:solidFill>
                  <a:srgbClr val="FF0000"/>
                </a:solidFill>
              </a:rPr>
              <a:t>Bespreken: </a:t>
            </a:r>
          </a:p>
          <a:p>
            <a:r>
              <a:rPr lang="nl-NL" sz="2000" dirty="0" smtClean="0"/>
              <a:t>Interventies, gespreksniveaus en werkwijze rollenspel</a:t>
            </a:r>
          </a:p>
          <a:p>
            <a:r>
              <a:rPr lang="nl-NL" sz="2000" dirty="0" smtClean="0"/>
              <a:t>werkwijze mentor, leerling en observator</a:t>
            </a:r>
          </a:p>
        </p:txBody>
      </p:sp>
    </p:spTree>
    <p:extLst>
      <p:ext uri="{BB962C8B-B14F-4D97-AF65-F5344CB8AC3E}">
        <p14:creationId xmlns:p14="http://schemas.microsoft.com/office/powerpoint/2010/main" val="1185544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Rollenspel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14.45- 15.30</a:t>
            </a:r>
          </a:p>
          <a:p>
            <a:endParaRPr lang="nl-NL" dirty="0" smtClean="0"/>
          </a:p>
          <a:p>
            <a:r>
              <a:rPr lang="nl-NL" dirty="0" smtClean="0"/>
              <a:t>Gespreksniveaus 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nl-NL" sz="1800" b="1" dirty="0" smtClean="0">
                <a:solidFill>
                  <a:srgbClr val="FF0000"/>
                </a:solidFill>
              </a:rPr>
              <a:t>Drietallen: Mentor, leerling en observator</a:t>
            </a:r>
          </a:p>
          <a:p>
            <a:r>
              <a:rPr lang="nl-NL" sz="1800" dirty="0" smtClean="0"/>
              <a:t>Interventies</a:t>
            </a:r>
            <a:endParaRPr lang="nl-NL" sz="1800" b="1" dirty="0" smtClean="0"/>
          </a:p>
          <a:p>
            <a:endParaRPr lang="nl-NL" sz="1800" dirty="0"/>
          </a:p>
          <a:p>
            <a:endParaRPr lang="nl-NL" sz="1800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764568"/>
              </p:ext>
            </p:extLst>
          </p:nvPr>
        </p:nvGraphicFramePr>
        <p:xfrm>
          <a:off x="827584" y="2276871"/>
          <a:ext cx="3960440" cy="3283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60440"/>
              </a:tblGrid>
              <a:tr h="338895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700" dirty="0">
                          <a:effectLst/>
                        </a:rPr>
                        <a:t>Zich  openstellen</a:t>
                      </a:r>
                    </a:p>
                    <a:p>
                      <a:pPr marL="499110">
                        <a:spcAft>
                          <a:spcPts val="0"/>
                        </a:spcAft>
                      </a:pPr>
                      <a:r>
                        <a:rPr lang="nl-NL" sz="700" dirty="0">
                          <a:effectLst/>
                        </a:rPr>
                        <a:t>( mentor is alleen aanwezig, evt. non-verbale reacties) </a:t>
                      </a:r>
                      <a:endParaRPr lang="nl-NL" sz="7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6303" marR="46303" marT="0" marB="0"/>
                </a:tc>
              </a:tr>
              <a:tr h="508342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700" dirty="0">
                          <a:effectLst/>
                        </a:rPr>
                        <a:t>Luisteren</a:t>
                      </a:r>
                    </a:p>
                    <a:p>
                      <a:pPr marL="499110">
                        <a:spcAft>
                          <a:spcPts val="0"/>
                        </a:spcAft>
                      </a:pPr>
                      <a:r>
                        <a:rPr lang="nl-NL" sz="700" dirty="0">
                          <a:effectLst/>
                        </a:rPr>
                        <a:t>(mentor herhaalt stukken tekst van de leerling alleen; manier waarop is belangrijk)</a:t>
                      </a:r>
                      <a:endParaRPr lang="nl-NL" sz="7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6303" marR="46303" marT="0" marB="0"/>
                </a:tc>
              </a:tr>
              <a:tr h="508342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700" dirty="0">
                          <a:effectLst/>
                        </a:rPr>
                        <a:t>Terugkoppelen</a:t>
                      </a:r>
                    </a:p>
                    <a:p>
                      <a:pPr marL="499110">
                        <a:spcAft>
                          <a:spcPts val="0"/>
                        </a:spcAft>
                      </a:pPr>
                      <a:r>
                        <a:rPr lang="nl-NL" sz="700" dirty="0">
                          <a:effectLst/>
                        </a:rPr>
                        <a:t>(mentor vat af en toe in eigen woorden samen; dit verheldert voor beiden)</a:t>
                      </a:r>
                      <a:endParaRPr lang="nl-NL" sz="7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6303" marR="46303" marT="0" marB="0"/>
                </a:tc>
              </a:tr>
              <a:tr h="508342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700" dirty="0">
                          <a:effectLst/>
                        </a:rPr>
                        <a:t>Vragend aansluiten</a:t>
                      </a:r>
                    </a:p>
                    <a:p>
                      <a:pPr marL="499110">
                        <a:spcAft>
                          <a:spcPts val="0"/>
                        </a:spcAft>
                      </a:pPr>
                      <a:r>
                        <a:rPr lang="nl-NL" sz="700" dirty="0">
                          <a:effectLst/>
                        </a:rPr>
                        <a:t>(mentor stelt liefst open vragen vanuit wat gezegd wordt. Dit werkt verdiepend.)</a:t>
                      </a:r>
                      <a:endParaRPr lang="nl-NL" sz="7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6303" marR="46303" marT="0" marB="0"/>
                </a:tc>
              </a:tr>
              <a:tr h="423618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700">
                          <a:effectLst/>
                        </a:rPr>
                        <a:t>Vragend toevoegen</a:t>
                      </a:r>
                    </a:p>
                    <a:p>
                      <a:pPr marL="499110">
                        <a:spcAft>
                          <a:spcPts val="0"/>
                        </a:spcAft>
                      </a:pPr>
                      <a:r>
                        <a:rPr lang="nl-NL" sz="700">
                          <a:effectLst/>
                        </a:rPr>
                        <a:t>(met vragen verbreedt de mentor de inhoud van het gesprek)</a:t>
                      </a:r>
                      <a:endParaRPr lang="nl-NL" sz="7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6303" marR="46303" marT="0" marB="0"/>
                </a:tc>
              </a:tr>
              <a:tr h="423618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700">
                          <a:effectLst/>
                        </a:rPr>
                        <a:t>Informeren</a:t>
                      </a:r>
                    </a:p>
                    <a:p>
                      <a:pPr marL="499110">
                        <a:spcAft>
                          <a:spcPts val="0"/>
                        </a:spcAft>
                      </a:pPr>
                      <a:r>
                        <a:rPr lang="nl-NL" sz="700">
                          <a:effectLst/>
                        </a:rPr>
                        <a:t>(mentor informeert de lln over iets, zodat de lln meer inzicht krijgt)</a:t>
                      </a:r>
                      <a:endParaRPr lang="nl-NL" sz="7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6303" marR="46303" marT="0" marB="0"/>
                </a:tc>
              </a:tr>
              <a:tr h="177867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700">
                          <a:effectLst/>
                        </a:rPr>
                        <a:t>Adviseren</a:t>
                      </a:r>
                    </a:p>
                    <a:p>
                      <a:pPr marL="499110">
                        <a:spcAft>
                          <a:spcPts val="0"/>
                        </a:spcAft>
                      </a:pPr>
                      <a:r>
                        <a:rPr lang="nl-NL" sz="700">
                          <a:effectLst/>
                        </a:rPr>
                        <a:t>(mentor adviseert)</a:t>
                      </a:r>
                      <a:endParaRPr lang="nl-NL" sz="7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6303" marR="46303" marT="0" marB="0"/>
                </a:tc>
              </a:tr>
              <a:tr h="358723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nl-NL" sz="700" dirty="0">
                          <a:effectLst/>
                        </a:rPr>
                        <a:t>Oordelen en opleggen </a:t>
                      </a:r>
                    </a:p>
                    <a:p>
                      <a:pPr marL="499110">
                        <a:spcAft>
                          <a:spcPts val="0"/>
                        </a:spcAft>
                      </a:pPr>
                      <a:r>
                        <a:rPr lang="nl-NL" sz="700" dirty="0">
                          <a:effectLst/>
                        </a:rPr>
                        <a:t>(mentor zegt wat hij ervan vindt + neemt evt. maatregelen. </a:t>
                      </a:r>
                      <a:endParaRPr lang="nl-NL" sz="7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6303" marR="46303" marT="0" marB="0"/>
                </a:tc>
              </a:tr>
            </a:tbl>
          </a:graphicData>
        </a:graphic>
      </p:graphicFrame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443936"/>
              </p:ext>
            </p:extLst>
          </p:nvPr>
        </p:nvGraphicFramePr>
        <p:xfrm>
          <a:off x="5538720" y="2204864"/>
          <a:ext cx="2921711" cy="3240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1711"/>
              </a:tblGrid>
              <a:tr h="5400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>
                          <a:effectLst/>
                        </a:rPr>
                        <a:t>Inhoudsniveau</a:t>
                      </a:r>
                      <a:endParaRPr lang="nl-NL" sz="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>
                          <a:effectLst/>
                        </a:rPr>
                        <a:t>( er wordt uitsluitend gesproken over de </a:t>
                      </a:r>
                      <a:r>
                        <a:rPr lang="nl-NL" sz="700" u="sng">
                          <a:effectLst/>
                        </a:rPr>
                        <a:t>inhoud, </a:t>
                      </a:r>
                      <a:r>
                        <a:rPr lang="nl-NL" sz="700">
                          <a:effectLst/>
                        </a:rPr>
                        <a:t>daar waar het om gaat) </a:t>
                      </a:r>
                      <a:endParaRPr lang="nl-NL" sz="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>
                          <a:effectLst/>
                        </a:rPr>
                        <a:t> </a:t>
                      </a:r>
                      <a:endParaRPr lang="nl-NL" sz="6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0791" marR="40791" marT="0" marB="0"/>
                </a:tc>
              </a:tr>
              <a:tr h="7715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>
                          <a:effectLst/>
                        </a:rPr>
                        <a:t>Procedureniveau</a:t>
                      </a:r>
                      <a:endParaRPr lang="nl-NL" sz="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>
                          <a:effectLst/>
                        </a:rPr>
                        <a:t>( het gaat over procedure-elementen, b.v. ‘waar zullen we gaan zitten’? wanneer zullen we weer een afspraak maken?</a:t>
                      </a:r>
                      <a:endParaRPr lang="nl-NL" sz="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>
                          <a:effectLst/>
                        </a:rPr>
                        <a:t> </a:t>
                      </a:r>
                      <a:endParaRPr lang="nl-NL" sz="6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0791" marR="40791" marT="0" marB="0"/>
                </a:tc>
              </a:tr>
              <a:tr h="6943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>
                          <a:effectLst/>
                        </a:rPr>
                        <a:t>Interactieniveau</a:t>
                      </a:r>
                      <a:endParaRPr lang="nl-NL" sz="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>
                          <a:effectLst/>
                        </a:rPr>
                        <a:t>( v.b. ‘ik merk dat je stiller wordt’ , ‘ik merk dat je je afsluit voor mij.’  Dus: de interactie mentor –lln staat centraal)</a:t>
                      </a:r>
                      <a:endParaRPr lang="nl-NL" sz="6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>
                          <a:effectLst/>
                        </a:rPr>
                        <a:t> </a:t>
                      </a:r>
                      <a:endParaRPr lang="nl-NL" sz="6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0791" marR="40791" marT="0" marB="0"/>
                </a:tc>
              </a:tr>
              <a:tr h="12344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 dirty="0">
                          <a:effectLst/>
                        </a:rPr>
                        <a:t>Gevoelsniveau</a:t>
                      </a:r>
                      <a:endParaRPr lang="nl-NL" sz="6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 dirty="0">
                          <a:effectLst/>
                        </a:rPr>
                        <a:t>( het gevoel op het moment van het gesprek staat centraal. B.v. ‘ik zie dat dit je veel doet’, ik merk dat je nu nog boos wordt’. )</a:t>
                      </a:r>
                      <a:endParaRPr lang="nl-NL" sz="6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 dirty="0">
                          <a:effectLst/>
                        </a:rPr>
                        <a:t> </a:t>
                      </a:r>
                      <a:endParaRPr lang="nl-NL" sz="6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 dirty="0">
                          <a:effectLst/>
                        </a:rPr>
                        <a:t> </a:t>
                      </a:r>
                      <a:endParaRPr lang="nl-NL" sz="6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 dirty="0">
                          <a:effectLst/>
                        </a:rPr>
                        <a:t> </a:t>
                      </a:r>
                      <a:endParaRPr lang="nl-NL" sz="6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 dirty="0">
                          <a:effectLst/>
                        </a:rPr>
                        <a:t> </a:t>
                      </a:r>
                      <a:endParaRPr lang="nl-NL" sz="6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 dirty="0">
                          <a:effectLst/>
                        </a:rPr>
                        <a:t> </a:t>
                      </a:r>
                      <a:endParaRPr lang="nl-NL" sz="6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 dirty="0">
                          <a:effectLst/>
                        </a:rPr>
                        <a:t> </a:t>
                      </a:r>
                      <a:endParaRPr lang="nl-NL" sz="6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700" dirty="0">
                          <a:effectLst/>
                        </a:rPr>
                        <a:t> </a:t>
                      </a:r>
                      <a:endParaRPr lang="nl-NL" sz="6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40791" marR="4079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8904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Evaluatie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15.30- 15.40</a:t>
            </a:r>
          </a:p>
          <a:p>
            <a:endParaRPr lang="nl-NL" b="1" dirty="0">
              <a:solidFill>
                <a:srgbClr val="FF0000"/>
              </a:solidFill>
            </a:endParaRPr>
          </a:p>
          <a:p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nl-NL" sz="2000" b="1" dirty="0" smtClean="0">
              <a:solidFill>
                <a:srgbClr val="FF0000"/>
              </a:solidFill>
            </a:endParaRPr>
          </a:p>
          <a:p>
            <a:endParaRPr lang="nl-NL" sz="2000" b="1" dirty="0">
              <a:solidFill>
                <a:srgbClr val="FF0000"/>
              </a:solidFill>
            </a:endParaRPr>
          </a:p>
          <a:p>
            <a:endParaRPr lang="nl-NL" sz="2000" b="1" dirty="0" smtClean="0">
              <a:solidFill>
                <a:srgbClr val="FF0000"/>
              </a:solidFill>
            </a:endParaRPr>
          </a:p>
          <a:p>
            <a:endParaRPr lang="nl-NL" sz="2000" b="1" dirty="0">
              <a:solidFill>
                <a:srgbClr val="FF0000"/>
              </a:solidFill>
            </a:endParaRPr>
          </a:p>
          <a:p>
            <a:endParaRPr lang="nl-NL" sz="2000" b="1" dirty="0" smtClean="0">
              <a:solidFill>
                <a:srgbClr val="FF0000"/>
              </a:solidFill>
            </a:endParaRPr>
          </a:p>
          <a:p>
            <a:endParaRPr lang="nl-NL" sz="2000" b="1" dirty="0">
              <a:solidFill>
                <a:srgbClr val="FF0000"/>
              </a:solidFill>
            </a:endParaRPr>
          </a:p>
          <a:p>
            <a:r>
              <a:rPr lang="nl-NL" sz="2000" b="1" dirty="0" smtClean="0">
                <a:solidFill>
                  <a:srgbClr val="FF0000"/>
                </a:solidFill>
              </a:rPr>
              <a:t>Ervaringen delen</a:t>
            </a:r>
            <a:endParaRPr lang="nl-NL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586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b="1" smtClean="0">
                <a:solidFill>
                  <a:srgbClr val="FF0000"/>
                </a:solidFill>
              </a:rPr>
              <a:t>15.40- 15.45</a:t>
            </a:r>
            <a:endParaRPr lang="nl-NL" b="1" dirty="0" smtClean="0">
              <a:solidFill>
                <a:srgbClr val="FF0000"/>
              </a:solidFill>
            </a:endParaRPr>
          </a:p>
          <a:p>
            <a:endParaRPr lang="nl-NL" b="1" dirty="0">
              <a:solidFill>
                <a:srgbClr val="FF0000"/>
              </a:solidFill>
            </a:endParaRPr>
          </a:p>
          <a:p>
            <a:r>
              <a:rPr lang="nl-NL" dirty="0" smtClean="0"/>
              <a:t>Wat heb je aan deze bijeenkomst gehad: tips en tops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nl-NL" sz="2000" b="1" dirty="0" smtClean="0">
              <a:solidFill>
                <a:srgbClr val="FF0000"/>
              </a:solidFill>
            </a:endParaRPr>
          </a:p>
          <a:p>
            <a:endParaRPr lang="nl-NL" sz="2000" b="1" dirty="0">
              <a:solidFill>
                <a:srgbClr val="FF0000"/>
              </a:solidFill>
            </a:endParaRPr>
          </a:p>
          <a:p>
            <a:endParaRPr lang="nl-NL" sz="2000" b="1" dirty="0" smtClean="0">
              <a:solidFill>
                <a:srgbClr val="FF0000"/>
              </a:solidFill>
            </a:endParaRPr>
          </a:p>
          <a:p>
            <a:endParaRPr lang="nl-NL" sz="2000" b="1" dirty="0">
              <a:solidFill>
                <a:srgbClr val="FF0000"/>
              </a:solidFill>
            </a:endParaRPr>
          </a:p>
          <a:p>
            <a:endParaRPr lang="nl-NL" sz="2000" b="1" dirty="0" smtClean="0">
              <a:solidFill>
                <a:srgbClr val="FF0000"/>
              </a:solidFill>
            </a:endParaRPr>
          </a:p>
          <a:p>
            <a:endParaRPr lang="nl-NL" sz="2000" b="1" dirty="0">
              <a:solidFill>
                <a:srgbClr val="FF0000"/>
              </a:solidFill>
            </a:endParaRPr>
          </a:p>
          <a:p>
            <a:r>
              <a:rPr lang="nl-NL" sz="2000" b="1" dirty="0" smtClean="0">
                <a:solidFill>
                  <a:srgbClr val="FF0000"/>
                </a:solidFill>
              </a:rPr>
              <a:t>Dank je wel en tot ziens!</a:t>
            </a:r>
            <a:endParaRPr lang="nl-NL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81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120</TotalTime>
  <Words>492</Words>
  <Application>Microsoft Office PowerPoint</Application>
  <PresentationFormat>Diavoorstelling (4:3)</PresentationFormat>
  <Paragraphs>115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Verdana</vt:lpstr>
      <vt:lpstr>Wingdings 2</vt:lpstr>
      <vt:lpstr>Aspect</vt:lpstr>
      <vt:lpstr>Bijeenkomst startende mentoren</vt:lpstr>
      <vt:lpstr>PLANNING WOENSDAG 19/10</vt:lpstr>
      <vt:lpstr>Waar sta je nu als mentor</vt:lpstr>
      <vt:lpstr>Introductie rollenspel</vt:lpstr>
      <vt:lpstr>Rollenspel</vt:lpstr>
      <vt:lpstr>Evaluatie</vt:lpstr>
      <vt:lpstr>Afsluiting</vt:lpstr>
    </vt:vector>
  </TitlesOfParts>
  <Company>Udens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Bijeenkomst startende mentoren</dc:title>
  <dc:creator>Hoefsloot,  H.M.</dc:creator>
  <cp:lastModifiedBy>Peer Kennis</cp:lastModifiedBy>
  <cp:revision>19</cp:revision>
  <cp:lastPrinted>2016-10-18T13:40:10Z</cp:lastPrinted>
  <dcterms:created xsi:type="dcterms:W3CDTF">2016-10-13T09:46:09Z</dcterms:created>
  <dcterms:modified xsi:type="dcterms:W3CDTF">2017-07-13T11:15:44Z</dcterms:modified>
</cp:coreProperties>
</file>